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4"/>
  </p:notesMasterIdLst>
  <p:sldIdLst>
    <p:sldId id="272" r:id="rId2"/>
    <p:sldId id="340" r:id="rId3"/>
    <p:sldId id="410" r:id="rId4"/>
    <p:sldId id="411" r:id="rId5"/>
    <p:sldId id="413" r:id="rId6"/>
    <p:sldId id="414" r:id="rId7"/>
    <p:sldId id="412" r:id="rId8"/>
    <p:sldId id="402" r:id="rId9"/>
    <p:sldId id="415" r:id="rId10"/>
    <p:sldId id="416" r:id="rId11"/>
    <p:sldId id="418" r:id="rId12"/>
    <p:sldId id="267" r:id="rId13"/>
  </p:sldIdLst>
  <p:sldSz cx="9144000" cy="6858000" type="screen4x3"/>
  <p:notesSz cx="6797675" cy="9928225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ＭＳ Ｐゴシック" panose="020B0600070205080204" pitchFamily="34" charset="-128"/>
      <p:regular r:id="rId19"/>
    </p:embeddedFont>
    <p:embeddedFont>
      <p:font typeface="맑은 고딕" panose="020B0503020000020004" pitchFamily="50" charset="-127"/>
      <p:regular r:id="rId20"/>
      <p:bold r:id="rId21"/>
    </p:embeddedFont>
    <p:embeddedFont>
      <p:font typeface="宋体" panose="02010600030101010101" pitchFamily="2" charset="-122"/>
      <p:regular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95388" autoAdjust="0"/>
  </p:normalViewPr>
  <p:slideViewPr>
    <p:cSldViewPr>
      <p:cViewPr varScale="1">
        <p:scale>
          <a:sx n="110" d="100"/>
          <a:sy n="110" d="100"/>
        </p:scale>
        <p:origin x="19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0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8A5D4C16-7203-4DA5-8C14-1EF6E5D8D8C5}" type="datetimeFigureOut">
              <a:rPr lang="ko-KR" altLang="en-US" smtClean="0"/>
              <a:t>2019-11-28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2" tIns="45715" rIns="91432" bIns="45715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EC63137B-CB16-486C-8865-6264DD5F77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0340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3137B-CB16-486C-8865-6264DD5F7790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8365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dirty="0" smtClean="0">
                <a:latin typeface="Calibri" pitchFamily="34" charset="0"/>
                <a:cs typeface="Arial" panose="020B0604020202020204" pitchFamily="34" charset="0"/>
              </a:rPr>
              <a:t>Next is the Geo-KOMPSAT-2A data service plan.</a:t>
            </a:r>
          </a:p>
          <a:p>
            <a:r>
              <a:rPr lang="en-US" altLang="ko-KR" b="0" dirty="0" smtClean="0">
                <a:solidFill>
                  <a:srgbClr val="0000FF"/>
                </a:solidFill>
                <a:latin typeface="Calibri" pitchFamily="34" charset="0"/>
                <a:cs typeface="Arial" panose="020B0604020202020204" pitchFamily="34" charset="0"/>
              </a:rPr>
              <a:t>First of all, the GK-2A level 1B</a:t>
            </a:r>
            <a:r>
              <a:rPr lang="en-US" altLang="ko-KR" b="0" baseline="0" dirty="0" smtClean="0">
                <a:solidFill>
                  <a:srgbClr val="0000FF"/>
                </a:solidFill>
                <a:latin typeface="Calibri" pitchFamily="34" charset="0"/>
                <a:cs typeface="Arial" panose="020B0604020202020204" pitchFamily="34" charset="0"/>
              </a:rPr>
              <a:t> data is disseminating since 25 July 2019. Level 2 data will be provided to users after verification.</a:t>
            </a:r>
            <a:endParaRPr lang="en-US" altLang="ko-KR" b="0" dirty="0" smtClean="0">
              <a:solidFill>
                <a:srgbClr val="0000FF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r>
              <a:rPr lang="en-US" altLang="ko-KR" b="0" dirty="0" smtClean="0">
                <a:latin typeface="Calibri" pitchFamily="34" charset="0"/>
                <a:cs typeface="Arial" panose="020B0604020202020204" pitchFamily="34" charset="0"/>
              </a:rPr>
              <a:t>KMA broadcasts all 16 channels of AMI in full resolution via Geo-KOMPSAT-2A, we named it as Ultra HRIT and maintain HRIT broadcast corresponding to COMS five channels. </a:t>
            </a:r>
          </a:p>
          <a:p>
            <a:r>
              <a:rPr lang="en-US" altLang="ko-KR" b="0" dirty="0" smtClean="0">
                <a:latin typeface="Calibri" pitchFamily="34" charset="0"/>
                <a:cs typeface="Arial" panose="020B0604020202020204" pitchFamily="34" charset="0"/>
              </a:rPr>
              <a:t>And also land-line based real-time FTP data service similar to </a:t>
            </a:r>
            <a:r>
              <a:rPr lang="en-US" altLang="ko-KR" b="0" dirty="0" err="1" smtClean="0">
                <a:latin typeface="Calibri" pitchFamily="34" charset="0"/>
                <a:cs typeface="Arial" panose="020B0604020202020204" pitchFamily="34" charset="0"/>
              </a:rPr>
              <a:t>Himawaricloud</a:t>
            </a:r>
            <a:r>
              <a:rPr lang="en-US" altLang="ko-KR" b="0" dirty="0" smtClean="0">
                <a:latin typeface="Calibri" pitchFamily="34" charset="0"/>
                <a:cs typeface="Arial" panose="020B0604020202020204" pitchFamily="34" charset="0"/>
              </a:rPr>
              <a:t> is also available.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 smtClean="0">
                <a:solidFill>
                  <a:schemeClr val="tx1"/>
                </a:solidFill>
                <a:latin typeface="Calibri" pitchFamily="34" charset="0"/>
              </a:rPr>
              <a:t>Real-Time</a:t>
            </a:r>
            <a:r>
              <a:rPr lang="ko-KR" altLang="en-US" sz="1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altLang="ko-KR" sz="1200" b="0" dirty="0" smtClean="0">
                <a:solidFill>
                  <a:schemeClr val="tx1"/>
                </a:solidFill>
                <a:latin typeface="Calibri" pitchFamily="34" charset="0"/>
              </a:rPr>
              <a:t>FTP Service</a:t>
            </a:r>
            <a:r>
              <a:rPr lang="ko-KR" altLang="en-US" sz="1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altLang="ko-KR" sz="1200" b="0" dirty="0" smtClean="0">
                <a:solidFill>
                  <a:schemeClr val="tx1"/>
                </a:solidFill>
                <a:latin typeface="Calibri" pitchFamily="34" charset="0"/>
              </a:rPr>
              <a:t>(registration 9 countries; 2019. 8. )</a:t>
            </a:r>
          </a:p>
          <a:p>
            <a:endParaRPr lang="en-US" altLang="ko-KR" b="0" dirty="0" smtClean="0">
              <a:latin typeface="Calibri" pitchFamily="34" charset="0"/>
              <a:cs typeface="Arial" panose="020B0604020202020204" pitchFamily="34" charset="0"/>
            </a:endParaRPr>
          </a:p>
          <a:p>
            <a:r>
              <a:rPr lang="en-US" altLang="ko-KR" b="0" dirty="0" smtClean="0">
                <a:latin typeface="Calibri" pitchFamily="34" charset="0"/>
                <a:cs typeface="Arial" panose="020B0604020202020204" pitchFamily="34" charset="0"/>
              </a:rPr>
              <a:t>The both</a:t>
            </a:r>
            <a:r>
              <a:rPr lang="en-US" altLang="ko-KR" b="0" baseline="0" dirty="0" smtClean="0">
                <a:latin typeface="Calibri" pitchFamily="34" charset="0"/>
                <a:cs typeface="Arial" panose="020B0604020202020204" pitchFamily="34" charset="0"/>
              </a:rPr>
              <a:t> of</a:t>
            </a:r>
            <a:r>
              <a:rPr lang="en-US" altLang="ko-KR" b="0" dirty="0" smtClean="0">
                <a:latin typeface="Calibri" pitchFamily="34" charset="0"/>
                <a:cs typeface="Arial" panose="020B0604020202020204" pitchFamily="34" charset="0"/>
              </a:rPr>
              <a:t> level 1 and level 2 data are generated in NetCDF4 format</a:t>
            </a:r>
            <a:r>
              <a:rPr lang="en-US" altLang="ko-KR" b="0" baseline="0" dirty="0" smtClean="0">
                <a:latin typeface="Calibri" pitchFamily="34" charset="0"/>
                <a:cs typeface="Arial" panose="020B0604020202020204" pitchFamily="34" charset="0"/>
              </a:rPr>
              <a:t> according to the CGMS recommendation</a:t>
            </a:r>
            <a:endParaRPr lang="en-US" altLang="ko-KR" b="0" dirty="0" smtClean="0">
              <a:latin typeface="Calibri" pitchFamily="34" charset="0"/>
              <a:cs typeface="Arial" panose="020B0604020202020204" pitchFamily="34" charset="0"/>
            </a:endParaRPr>
          </a:p>
          <a:p>
            <a:endParaRPr lang="en-US" altLang="ko-KR" dirty="0"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3137B-CB16-486C-8865-6264DD5F779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0809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3137B-CB16-486C-8865-6264DD5F7790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9534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r="24273"/>
          <a:stretch/>
        </p:blipFill>
        <p:spPr bwMode="auto">
          <a:xfrm>
            <a:off x="1292529" y="-30409"/>
            <a:ext cx="7851471" cy="691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 userDrawn="1"/>
        </p:nvSpPr>
        <p:spPr>
          <a:xfrm>
            <a:off x="3131840" y="3068960"/>
            <a:ext cx="6012160" cy="3816424"/>
          </a:xfrm>
          <a:prstGeom prst="rect">
            <a:avLst/>
          </a:prstGeom>
          <a:gradFill>
            <a:gsLst>
              <a:gs pos="49000">
                <a:srgbClr val="7030A0">
                  <a:alpha val="26000"/>
                </a:srgbClr>
              </a:gs>
              <a:gs pos="100000">
                <a:schemeClr val="tx2">
                  <a:alpha val="49000"/>
                </a:schemeClr>
              </a:gs>
              <a:gs pos="2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그룹 4"/>
          <p:cNvGrpSpPr/>
          <p:nvPr userDrawn="1"/>
        </p:nvGrpSpPr>
        <p:grpSpPr>
          <a:xfrm>
            <a:off x="0" y="-30409"/>
            <a:ext cx="5937111" cy="6915793"/>
            <a:chOff x="0" y="-30409"/>
            <a:chExt cx="5937111" cy="6915793"/>
          </a:xfrm>
        </p:grpSpPr>
        <p:sp>
          <p:nvSpPr>
            <p:cNvPr id="3" name="평행 사변형 2"/>
            <p:cNvSpPr/>
            <p:nvPr userDrawn="1"/>
          </p:nvSpPr>
          <p:spPr>
            <a:xfrm>
              <a:off x="1005071" y="-30409"/>
              <a:ext cx="4932040" cy="6915793"/>
            </a:xfrm>
            <a:prstGeom prst="parallelogram">
              <a:avLst>
                <a:gd name="adj" fmla="val 471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libr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직사각형 3"/>
            <p:cNvSpPr/>
            <p:nvPr userDrawn="1"/>
          </p:nvSpPr>
          <p:spPr>
            <a:xfrm>
              <a:off x="0" y="-30409"/>
              <a:ext cx="3419872" cy="6915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libri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제목 1"/>
          <p:cNvSpPr>
            <a:spLocks noGrp="1"/>
          </p:cNvSpPr>
          <p:nvPr userDrawn="1">
            <p:ph type="ctrTitle" hasCustomPrompt="1"/>
          </p:nvPr>
        </p:nvSpPr>
        <p:spPr>
          <a:xfrm>
            <a:off x="507412" y="1959262"/>
            <a:ext cx="4866752" cy="1584176"/>
          </a:xfrm>
        </p:spPr>
        <p:txBody>
          <a:bodyPr>
            <a:normAutofit/>
          </a:bodyPr>
          <a:lstStyle>
            <a:lvl1pPr algn="l">
              <a:defRPr lang="ko-KR" altLang="en-US" sz="4000" b="1" i="0" kern="1200" spc="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/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r>
              <a:rPr lang="en-US" altLang="ko-KR" dirty="0" smtClean="0"/>
              <a:t>Title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0" hasCustomPrompt="1"/>
          </p:nvPr>
        </p:nvSpPr>
        <p:spPr>
          <a:xfrm>
            <a:off x="575861" y="3624297"/>
            <a:ext cx="4860235" cy="432048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lang="ko-KR" altLang="en-US" sz="2000" b="0" kern="1200" spc="0" baseline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defRPr>
            </a:lvl1pPr>
            <a:lvl2pPr marL="457200" indent="0">
              <a:buFontTx/>
              <a:buNone/>
              <a:defRPr lang="ko-KR" altLang="en-US" sz="2800" b="1" kern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914400" indent="0">
              <a:buFontTx/>
              <a:buNone/>
              <a:defRPr lang="ko-KR" altLang="en-US" sz="2800" b="1" kern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371600" indent="0">
              <a:buFontTx/>
              <a:buNone/>
              <a:defRPr lang="ko-KR" altLang="en-US" sz="2800" b="1" kern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828800" indent="0">
              <a:buFontTx/>
              <a:buNone/>
              <a:defRPr lang="ko-KR" altLang="en-US" sz="2800" b="1" kern="120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CONTENTS</a:t>
            </a:r>
            <a:endParaRPr lang="ko-KR" altLang="en-US" dirty="0" smtClean="0"/>
          </a:p>
        </p:txBody>
      </p:sp>
      <p:sp>
        <p:nvSpPr>
          <p:cNvPr id="7" name="평행 사변형 6"/>
          <p:cNvSpPr/>
          <p:nvPr userDrawn="1"/>
        </p:nvSpPr>
        <p:spPr>
          <a:xfrm>
            <a:off x="3426455" y="3736616"/>
            <a:ext cx="1584176" cy="3148768"/>
          </a:xfrm>
          <a:prstGeom prst="parallelogram">
            <a:avLst>
              <a:gd name="adj" fmla="val 64929"/>
            </a:avLst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1" name="평행 사변형 20"/>
          <p:cNvSpPr/>
          <p:nvPr userDrawn="1"/>
        </p:nvSpPr>
        <p:spPr>
          <a:xfrm>
            <a:off x="4642200" y="-30409"/>
            <a:ext cx="1152128" cy="1499419"/>
          </a:xfrm>
          <a:prstGeom prst="parallelogram">
            <a:avLst>
              <a:gd name="adj" fmla="val 45962"/>
            </a:avLst>
          </a:prstGeom>
          <a:solidFill>
            <a:schemeClr val="accent1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2" name="평행 사변형 21"/>
          <p:cNvSpPr/>
          <p:nvPr userDrawn="1"/>
        </p:nvSpPr>
        <p:spPr>
          <a:xfrm>
            <a:off x="8028384" y="0"/>
            <a:ext cx="928857" cy="2247632"/>
          </a:xfrm>
          <a:prstGeom prst="parallelogram">
            <a:avLst>
              <a:gd name="adj" fmla="val 82283"/>
            </a:avLst>
          </a:prstGeom>
          <a:gradFill>
            <a:gsLst>
              <a:gs pos="0">
                <a:schemeClr val="accent1">
                  <a:tint val="66000"/>
                  <a:satMod val="160000"/>
                  <a:alpha val="67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3" name="평행 사변형 22"/>
          <p:cNvSpPr/>
          <p:nvPr userDrawn="1"/>
        </p:nvSpPr>
        <p:spPr>
          <a:xfrm>
            <a:off x="4860032" y="626620"/>
            <a:ext cx="1152128" cy="1499419"/>
          </a:xfrm>
          <a:prstGeom prst="parallelogram">
            <a:avLst>
              <a:gd name="adj" fmla="val 45962"/>
            </a:avLst>
          </a:prstGeom>
          <a:solidFill>
            <a:schemeClr val="tx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5" name="평행 사변형 14"/>
          <p:cNvSpPr/>
          <p:nvPr userDrawn="1"/>
        </p:nvSpPr>
        <p:spPr>
          <a:xfrm>
            <a:off x="7380312" y="658150"/>
            <a:ext cx="928857" cy="2247632"/>
          </a:xfrm>
          <a:prstGeom prst="parallelogram">
            <a:avLst>
              <a:gd name="adj" fmla="val 82283"/>
            </a:avLst>
          </a:prstGeom>
          <a:gradFill>
            <a:gsLst>
              <a:gs pos="2083">
                <a:schemeClr val="accent1">
                  <a:tint val="66000"/>
                  <a:satMod val="160000"/>
                  <a:alpha val="0"/>
                </a:schemeClr>
              </a:gs>
              <a:gs pos="52000">
                <a:schemeClr val="accent1">
                  <a:tint val="66000"/>
                  <a:satMod val="160000"/>
                  <a:alpha val="36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32" y="6309320"/>
            <a:ext cx="3219571" cy="42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67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 userDrawn="1"/>
        </p:nvSpPr>
        <p:spPr>
          <a:xfrm>
            <a:off x="0" y="266593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 O N T </a:t>
            </a:r>
            <a:r>
              <a:rPr lang="en-US" altLang="zh-CN" sz="40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E </a:t>
            </a:r>
            <a:r>
              <a:rPr lang="en-US" altLang="zh-CN" sz="40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N T S</a:t>
            </a:r>
            <a:endParaRPr lang="zh-CN" altLang="en-US" sz="40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" name="텍스트 개체 틀 2"/>
          <p:cNvSpPr>
            <a:spLocks noGrp="1"/>
          </p:cNvSpPr>
          <p:nvPr>
            <p:ph type="body" idx="14" hasCustomPrompt="1"/>
          </p:nvPr>
        </p:nvSpPr>
        <p:spPr>
          <a:xfrm>
            <a:off x="899592" y="4244544"/>
            <a:ext cx="3240360" cy="264576"/>
          </a:xfrm>
        </p:spPr>
        <p:txBody>
          <a:bodyPr anchor="t">
            <a:noAutofit/>
          </a:bodyPr>
          <a:lstStyle>
            <a:lvl1pPr marL="0" indent="0" algn="l" defTabSz="914400" rtl="0" eaLnBrk="1" latinLnBrk="1" hangingPunct="1">
              <a:spcBef>
                <a:spcPct val="0"/>
              </a:spcBef>
              <a:buNone/>
              <a:defRPr lang="ko-KR" altLang="en-US" sz="1600" kern="1200" spc="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 smtClean="0"/>
              <a:t>Contents</a:t>
            </a:r>
            <a:endParaRPr lang="ko-KR" altLang="en-US" dirty="0" smtClean="0"/>
          </a:p>
        </p:txBody>
      </p:sp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899592" y="3933056"/>
            <a:ext cx="3178696" cy="360040"/>
          </a:xfrm>
        </p:spPr>
        <p:txBody>
          <a:bodyPr>
            <a:noAutofit/>
          </a:bodyPr>
          <a:lstStyle>
            <a:lvl1pPr marL="0" algn="l" defTabSz="914400" rtl="0" eaLnBrk="1" latinLnBrk="1" hangingPunct="1">
              <a:defRPr lang="ko-KR" altLang="en-US" sz="2000" b="1" kern="1200" spc="0" baseline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r>
              <a:rPr lang="en-US" altLang="ko-KR" dirty="0" smtClean="0"/>
              <a:t>Title</a:t>
            </a:r>
            <a:endParaRPr lang="ko-KR" altLang="en-US" dirty="0"/>
          </a:p>
        </p:txBody>
      </p:sp>
      <p:pic>
        <p:nvPicPr>
          <p:cNvPr id="9" name="Picture 2" descr="C:\Users\USER\Desktop\센터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1" b="5128"/>
          <a:stretch/>
        </p:blipFill>
        <p:spPr bwMode="auto">
          <a:xfrm>
            <a:off x="1" y="-4612"/>
            <a:ext cx="9144000" cy="337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4"/>
          <p:cNvSpPr/>
          <p:nvPr userDrawn="1"/>
        </p:nvSpPr>
        <p:spPr>
          <a:xfrm>
            <a:off x="0" y="-4613"/>
            <a:ext cx="9144000" cy="337381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3" name="직사각형 2"/>
          <p:cNvSpPr/>
          <p:nvPr userDrawn="1"/>
        </p:nvSpPr>
        <p:spPr>
          <a:xfrm>
            <a:off x="564430" y="2665933"/>
            <a:ext cx="1515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b="1" baseline="0" dirty="0" smtClean="0">
                <a:solidFill>
                  <a:schemeClr val="bg1"/>
                </a:solidFill>
                <a:latin typeface="Calibri" pitchFamily="34" charset="0"/>
                <a:cs typeface="Arial" panose="020B0604020202020204" pitchFamily="34" charset="0"/>
              </a:rPr>
              <a:t>Contents</a:t>
            </a:r>
            <a:endParaRPr lang="ko-KR" altLang="en-US" sz="2800" b="1" baseline="0" dirty="0">
              <a:solidFill>
                <a:schemeClr val="bg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614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소제목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평행 사변형 6"/>
          <p:cNvSpPr/>
          <p:nvPr userDrawn="1"/>
        </p:nvSpPr>
        <p:spPr>
          <a:xfrm>
            <a:off x="323528" y="0"/>
            <a:ext cx="4824536" cy="6381329"/>
          </a:xfrm>
          <a:prstGeom prst="parallelogram">
            <a:avLst>
              <a:gd name="adj" fmla="val 23523"/>
            </a:avLst>
          </a:prstGeom>
          <a:gradFill>
            <a:gsLst>
              <a:gs pos="0">
                <a:schemeClr val="bg1"/>
              </a:gs>
              <a:gs pos="42000">
                <a:srgbClr val="FFFFFF"/>
              </a:gs>
              <a:gs pos="97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0" name="텍스트 개체 틀 33"/>
          <p:cNvSpPr>
            <a:spLocks noGrp="1"/>
          </p:cNvSpPr>
          <p:nvPr>
            <p:ph type="body" sz="quarter" idx="13" hasCustomPrompt="1"/>
          </p:nvPr>
        </p:nvSpPr>
        <p:spPr>
          <a:xfrm>
            <a:off x="1331640" y="908720"/>
            <a:ext cx="3456384" cy="864096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ko-KR" altLang="en-US" sz="2800" b="1" kern="1200" spc="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Title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3407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116815" y="-1"/>
            <a:ext cx="8330613" cy="6562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8" name="타원 7"/>
          <p:cNvSpPr/>
          <p:nvPr userDrawn="1"/>
        </p:nvSpPr>
        <p:spPr>
          <a:xfrm>
            <a:off x="8119413" y="-2"/>
            <a:ext cx="656031" cy="65603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1" y="-1"/>
            <a:ext cx="129091" cy="6562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84"/>
          <p:cNvSpPr/>
          <p:nvPr userDrawn="1"/>
        </p:nvSpPr>
        <p:spPr>
          <a:xfrm flipH="1">
            <a:off x="0" y="6596410"/>
            <a:ext cx="914399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5"/>
          <p:cNvSpPr/>
          <p:nvPr userDrawn="1"/>
        </p:nvSpPr>
        <p:spPr>
          <a:xfrm>
            <a:off x="8316416" y="6507734"/>
            <a:ext cx="829193" cy="102639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" fmla="*/ 55821 w 982405"/>
              <a:gd name="connsiteY0" fmla="*/ 0 h 144680"/>
              <a:gd name="connsiteX1" fmla="*/ 982405 w 982405"/>
              <a:gd name="connsiteY1" fmla="*/ 0 h 144680"/>
              <a:gd name="connsiteX2" fmla="*/ 982405 w 982405"/>
              <a:gd name="connsiteY2" fmla="*/ 118098 h 144680"/>
              <a:gd name="connsiteX3" fmla="*/ 0 w 982405"/>
              <a:gd name="connsiteY3" fmla="*/ 144680 h 144680"/>
              <a:gd name="connsiteX4" fmla="*/ 55821 w 982405"/>
              <a:gd name="connsiteY4" fmla="*/ 0 h 144680"/>
              <a:gd name="connsiteX0" fmla="*/ 55821 w 998354"/>
              <a:gd name="connsiteY0" fmla="*/ 0 h 147338"/>
              <a:gd name="connsiteX1" fmla="*/ 982405 w 998354"/>
              <a:gd name="connsiteY1" fmla="*/ 0 h 147338"/>
              <a:gd name="connsiteX2" fmla="*/ 998354 w 998354"/>
              <a:gd name="connsiteY2" fmla="*/ 147338 h 147338"/>
              <a:gd name="connsiteX3" fmla="*/ 0 w 998354"/>
              <a:gd name="connsiteY3" fmla="*/ 144680 h 147338"/>
              <a:gd name="connsiteX4" fmla="*/ 55821 w 998354"/>
              <a:gd name="connsiteY4" fmla="*/ 0 h 147338"/>
              <a:gd name="connsiteX0" fmla="*/ 84307 w 1026840"/>
              <a:gd name="connsiteY0" fmla="*/ 0 h 150534"/>
              <a:gd name="connsiteX1" fmla="*/ 1010891 w 1026840"/>
              <a:gd name="connsiteY1" fmla="*/ 0 h 150534"/>
              <a:gd name="connsiteX2" fmla="*/ 1026840 w 1026840"/>
              <a:gd name="connsiteY2" fmla="*/ 147338 h 150534"/>
              <a:gd name="connsiteX3" fmla="*/ 0 w 1026840"/>
              <a:gd name="connsiteY3" fmla="*/ 150534 h 150534"/>
              <a:gd name="connsiteX4" fmla="*/ 84307 w 1026840"/>
              <a:gd name="connsiteY4" fmla="*/ 0 h 150534"/>
              <a:gd name="connsiteX0" fmla="*/ 84307 w 1021143"/>
              <a:gd name="connsiteY0" fmla="*/ 0 h 153193"/>
              <a:gd name="connsiteX1" fmla="*/ 1010891 w 1021143"/>
              <a:gd name="connsiteY1" fmla="*/ 0 h 153193"/>
              <a:gd name="connsiteX2" fmla="*/ 1021143 w 1021143"/>
              <a:gd name="connsiteY2" fmla="*/ 153193 h 153193"/>
              <a:gd name="connsiteX3" fmla="*/ 0 w 1021143"/>
              <a:gd name="connsiteY3" fmla="*/ 150534 h 153193"/>
              <a:gd name="connsiteX4" fmla="*/ 84307 w 1021143"/>
              <a:gd name="connsiteY4" fmla="*/ 0 h 153193"/>
              <a:gd name="connsiteX0" fmla="*/ 92853 w 1021143"/>
              <a:gd name="connsiteY0" fmla="*/ 0 h 153193"/>
              <a:gd name="connsiteX1" fmla="*/ 1010891 w 1021143"/>
              <a:gd name="connsiteY1" fmla="*/ 0 h 153193"/>
              <a:gd name="connsiteX2" fmla="*/ 1021143 w 1021143"/>
              <a:gd name="connsiteY2" fmla="*/ 153193 h 153193"/>
              <a:gd name="connsiteX3" fmla="*/ 0 w 1021143"/>
              <a:gd name="connsiteY3" fmla="*/ 150534 h 153193"/>
              <a:gd name="connsiteX4" fmla="*/ 92853 w 1021143"/>
              <a:gd name="connsiteY4" fmla="*/ 0 h 153193"/>
              <a:gd name="connsiteX0" fmla="*/ 90004 w 1018294"/>
              <a:gd name="connsiteY0" fmla="*/ 0 h 153193"/>
              <a:gd name="connsiteX1" fmla="*/ 1008042 w 1018294"/>
              <a:gd name="connsiteY1" fmla="*/ 0 h 153193"/>
              <a:gd name="connsiteX2" fmla="*/ 1018294 w 1018294"/>
              <a:gd name="connsiteY2" fmla="*/ 153193 h 153193"/>
              <a:gd name="connsiteX3" fmla="*/ 0 w 1018294"/>
              <a:gd name="connsiteY3" fmla="*/ 142728 h 153193"/>
              <a:gd name="connsiteX4" fmla="*/ 90004 w 1018294"/>
              <a:gd name="connsiteY4" fmla="*/ 0 h 15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86"/>
          <p:cNvSpPr/>
          <p:nvPr userDrawn="1"/>
        </p:nvSpPr>
        <p:spPr>
          <a:xfrm>
            <a:off x="8405279" y="6507734"/>
            <a:ext cx="740331" cy="377650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43480" y="0"/>
            <a:ext cx="7020807" cy="656029"/>
          </a:xfrm>
        </p:spPr>
        <p:txBody>
          <a:bodyPr>
            <a:normAutofit/>
          </a:bodyPr>
          <a:lstStyle>
            <a:lvl1pPr algn="l">
              <a:defRPr lang="ko-KR" altLang="en-US" sz="2800" b="1" kern="1200" spc="0" baseline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r>
              <a:rPr lang="en-US" altLang="ko-KR" dirty="0" smtClean="0"/>
              <a:t>Title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 userDrawn="1">
            <p:ph idx="1" hasCustomPrompt="1"/>
          </p:nvPr>
        </p:nvSpPr>
        <p:spPr>
          <a:xfrm>
            <a:off x="323528" y="1412776"/>
            <a:ext cx="8229600" cy="4525963"/>
          </a:xfrm>
        </p:spPr>
        <p:txBody>
          <a:bodyPr>
            <a:normAutofit/>
          </a:bodyPr>
          <a:lstStyle>
            <a:lvl1pPr marL="114300" indent="-114300" algn="l" defTabSz="914400" rtl="0" eaLnBrk="1" latinLnBrk="0" hangingPunct="1">
              <a:lnSpc>
                <a:spcPct val="130000"/>
              </a:lnSpc>
              <a:spcAft>
                <a:spcPts val="200"/>
              </a:spcAft>
              <a:buBlip>
                <a:blip r:embed="rId2"/>
              </a:buBlip>
              <a:defRPr lang="ko-KR" altLang="en-US" sz="1600" kern="1200" spc="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defRPr>
            </a:lvl1pPr>
            <a:lvl2pPr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>
              <a:defRPr lang="ko-KR" altLang="en-US" sz="1600" kern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Contents</a:t>
            </a:r>
            <a:endParaRPr lang="ko-KR" altLang="en-US" dirty="0" smtClean="0"/>
          </a:p>
        </p:txBody>
      </p:sp>
      <p:sp>
        <p:nvSpPr>
          <p:cNvPr id="34" name="텍스트 개체 틀 33"/>
          <p:cNvSpPr>
            <a:spLocks noGrp="1"/>
          </p:cNvSpPr>
          <p:nvPr>
            <p:ph type="body" sz="quarter" idx="13" hasCustomPrompt="1"/>
          </p:nvPr>
        </p:nvSpPr>
        <p:spPr>
          <a:xfrm>
            <a:off x="323528" y="1052736"/>
            <a:ext cx="3813808" cy="3607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ko-KR" altLang="en-US" sz="1800" b="1" kern="1200" spc="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Contents</a:t>
            </a:r>
            <a:endParaRPr lang="ko-KR" altLang="en-US" dirty="0" smtClean="0"/>
          </a:p>
        </p:txBody>
      </p:sp>
      <p:pic>
        <p:nvPicPr>
          <p:cNvPr id="1026" name="Picture 2" descr="C:\Users\USER\Desktop\새로고_국가기상위성센터영문_화이트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7" t="-18948" r="-1"/>
          <a:stretch/>
        </p:blipFill>
        <p:spPr bwMode="auto">
          <a:xfrm>
            <a:off x="3453048" y="6603868"/>
            <a:ext cx="2237901" cy="2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 userDrawn="1"/>
        </p:nvSpPr>
        <p:spPr>
          <a:xfrm>
            <a:off x="8405279" y="6503930"/>
            <a:ext cx="738721" cy="37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E2DE9BDF-71CA-4E60-8269-1545F40B963E}" type="slidenum">
              <a:rPr lang="en-US" altLang="ko-KR" sz="1600" b="0" smtClean="0">
                <a:latin typeface="Calibri" pitchFamily="34" charset="0"/>
                <a:cs typeface="Arial" panose="020B0604020202020204" pitchFamily="34" charset="0"/>
              </a:rPr>
              <a:t>‹#›</a:t>
            </a:fld>
            <a:endParaRPr lang="ko-KR" altLang="en-US" sz="1600" b="0" dirty="0">
              <a:latin typeface="Calibri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2452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464D4-B32B-4A51-9594-4142DA973DAE}" type="datetimeFigureOut">
              <a:rPr lang="ko-KR" altLang="en-US" smtClean="0"/>
              <a:t>2019-11-28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D124-8283-4C8F-A8D2-E075402C10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40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0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dcpc.nmsc.kma.go.k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hyunjong.oh@korea.kr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251520" y="1023270"/>
            <a:ext cx="6120680" cy="2520280"/>
          </a:xfrm>
        </p:spPr>
        <p:txBody>
          <a:bodyPr>
            <a:noAutofit/>
          </a:bodyPr>
          <a:lstStyle/>
          <a:p>
            <a:r>
              <a:rPr lang="en-US" altLang="ko-KR" dirty="0" smtClean="0"/>
              <a:t>Ways to share GEO-KOMPSAT-2A(GK2A) Data </a:t>
            </a:r>
            <a:br>
              <a:rPr lang="en-US" altLang="ko-KR" dirty="0" smtClean="0"/>
            </a:br>
            <a:r>
              <a:rPr lang="en-US" altLang="ko-KR" dirty="0" smtClean="0"/>
              <a:t>and training materials</a:t>
            </a:r>
            <a:endParaRPr lang="ko-KR" altLang="en-US" sz="2800" dirty="0"/>
          </a:p>
        </p:txBody>
      </p:sp>
      <p:cxnSp>
        <p:nvCxnSpPr>
          <p:cNvPr id="7" name="직선 연결선 6"/>
          <p:cNvCxnSpPr/>
          <p:nvPr/>
        </p:nvCxnSpPr>
        <p:spPr>
          <a:xfrm>
            <a:off x="395536" y="3573016"/>
            <a:ext cx="427443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409996" y="3717032"/>
            <a:ext cx="30829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 03 Dec. 2019</a:t>
            </a:r>
          </a:p>
          <a:p>
            <a:pPr algn="ctr">
              <a:lnSpc>
                <a:spcPct val="150000"/>
              </a:lnSpc>
            </a:pPr>
            <a:r>
              <a:rPr lang="en-US" altLang="ko-KR" sz="2000" b="1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Hyesook</a:t>
            </a:r>
            <a:r>
              <a:rPr lang="en-US" altLang="ko-KR" sz="20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 Park</a:t>
            </a:r>
          </a:p>
          <a:p>
            <a:pPr algn="ctr">
              <a:lnSpc>
                <a:spcPct val="150000"/>
              </a:lnSpc>
            </a:pPr>
            <a:r>
              <a:rPr lang="en-US" altLang="ko-KR" sz="20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(hyesookpark@korea.kr)</a:t>
            </a:r>
          </a:p>
          <a:p>
            <a:pPr algn="ctr">
              <a:lnSpc>
                <a:spcPct val="150000"/>
              </a:lnSpc>
            </a:pPr>
            <a:r>
              <a:rPr lang="en-US" altLang="ko-KR" sz="20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Satellite Analysis Division</a:t>
            </a:r>
          </a:p>
          <a:p>
            <a:pPr algn="ctr">
              <a:lnSpc>
                <a:spcPct val="150000"/>
              </a:lnSpc>
            </a:pPr>
            <a:r>
              <a:rPr lang="en-US" altLang="ko-KR" sz="16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NMSC/KMA</a:t>
            </a:r>
            <a:endParaRPr lang="ko-KR" altLang="en-US" sz="1600" dirty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80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t="13294" b="2512"/>
          <a:stretch/>
        </p:blipFill>
        <p:spPr>
          <a:xfrm>
            <a:off x="114243" y="2296183"/>
            <a:ext cx="9000000" cy="410445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480" y="0"/>
            <a:ext cx="8460968" cy="656029"/>
          </a:xfrm>
        </p:spPr>
        <p:txBody>
          <a:bodyPr>
            <a:normAutofit fontScale="90000"/>
          </a:bodyPr>
          <a:lstStyle/>
          <a:p>
            <a:r>
              <a:rPr lang="en-US" altLang="ko-KR" spc="-100" dirty="0" smtClean="0"/>
              <a:t>Sharing training activities and materials by WMO/</a:t>
            </a:r>
            <a:r>
              <a:rPr lang="en-US" altLang="ko-KR" spc="-100" dirty="0" err="1" smtClean="0"/>
              <a:t>VLab</a:t>
            </a:r>
            <a:r>
              <a:rPr lang="en-US" altLang="ko-KR" spc="-100" dirty="0" smtClean="0"/>
              <a:t> </a:t>
            </a:r>
            <a:r>
              <a:rPr lang="en-US" altLang="ko-KR" spc="-100" dirty="0" err="1" smtClean="0"/>
              <a:t>CoE</a:t>
            </a:r>
            <a:r>
              <a:rPr lang="en-US" altLang="ko-KR" spc="-100" dirty="0" smtClean="0"/>
              <a:t>-Korea</a:t>
            </a:r>
            <a:endParaRPr lang="ko-KR" altLang="en-US" spc="-100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>
          <a:xfrm>
            <a:off x="114243" y="764704"/>
            <a:ext cx="8822082" cy="554170"/>
          </a:xfrm>
        </p:spPr>
        <p:txBody>
          <a:bodyPr>
            <a:noAutofit/>
          </a:bodyPr>
          <a:lstStyle/>
          <a:p>
            <a:pPr marL="57150" indent="-342900" latinLnBrk="0">
              <a:spcAft>
                <a:spcPts val="200"/>
              </a:spcAft>
              <a:buFont typeface="Wingdings" panose="05000000000000000000" pitchFamily="2" charset="2"/>
              <a:buChar char="l"/>
              <a:defRPr/>
            </a:pPr>
            <a:r>
              <a:rPr lang="en-GB" altLang="ko-KR" sz="2000" spc="-50" dirty="0" err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Arial" pitchFamily="34" charset="0"/>
              </a:rPr>
              <a:t>CoE</a:t>
            </a:r>
            <a:r>
              <a:rPr lang="en-GB" altLang="ko-KR" sz="2000" spc="-5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Arial" pitchFamily="34" charset="0"/>
              </a:rPr>
              <a:t>-Korea renovated the </a:t>
            </a:r>
            <a:r>
              <a:rPr lang="en-GB" altLang="ko-KR" sz="2000" spc="-50" dirty="0" err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Arial" pitchFamily="34" charset="0"/>
              </a:rPr>
              <a:t>Vlab</a:t>
            </a:r>
            <a:r>
              <a:rPr lang="en-GB" altLang="ko-KR" sz="2000" spc="-5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Arial" pitchFamily="34" charset="0"/>
              </a:rPr>
              <a:t> website after operational service of GK2A data </a:t>
            </a:r>
          </a:p>
          <a:p>
            <a:pPr latinLnBrk="0">
              <a:spcBef>
                <a:spcPts val="200"/>
              </a:spcBef>
              <a:defRPr/>
            </a:pPr>
            <a:r>
              <a:rPr lang="en-GB" altLang="ko-KR" sz="2000" spc="-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GB" altLang="ko-KR" sz="2000" spc="-5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   -  Education and training programme of satellite data analysis  for KMA forecasters, </a:t>
            </a:r>
          </a:p>
          <a:p>
            <a:pPr latinLnBrk="0">
              <a:spcBef>
                <a:spcPts val="200"/>
              </a:spcBef>
              <a:defRPr/>
            </a:pPr>
            <a:r>
              <a:rPr lang="en-GB" altLang="ko-KR" sz="2000" spc="-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GB" altLang="ko-KR" sz="2000" spc="-5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       public users and international users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182195" y="2564904"/>
            <a:ext cx="864096" cy="36004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755576" y="1849421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http://nmsc.kma.go.kr/enhome/html/base/cmm/selectPage.do?page=activities.VLabCoEKorea.VLabCoE-KoreaMain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4653136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information</a:t>
            </a:r>
            <a:endParaRPr lang="ko-KR" altLang="en-US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629" y="3776168"/>
            <a:ext cx="612281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t="13294" b="2512"/>
          <a:stretch/>
        </p:blipFill>
        <p:spPr>
          <a:xfrm>
            <a:off x="0" y="1412776"/>
            <a:ext cx="9000000" cy="410445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480" y="0"/>
            <a:ext cx="8460968" cy="656029"/>
          </a:xfrm>
        </p:spPr>
        <p:txBody>
          <a:bodyPr>
            <a:normAutofit fontScale="90000"/>
          </a:bodyPr>
          <a:lstStyle/>
          <a:p>
            <a:r>
              <a:rPr lang="en-US" altLang="ko-KR" spc="-100" dirty="0" smtClean="0"/>
              <a:t>Sharing training activities and materials by WMO/</a:t>
            </a:r>
            <a:r>
              <a:rPr lang="en-US" altLang="ko-KR" spc="-100" dirty="0" err="1" smtClean="0"/>
              <a:t>VLab</a:t>
            </a:r>
            <a:r>
              <a:rPr lang="en-US" altLang="ko-KR" spc="-100" dirty="0" smtClean="0"/>
              <a:t> </a:t>
            </a:r>
            <a:r>
              <a:rPr lang="en-US" altLang="ko-KR" spc="-100" dirty="0" err="1" smtClean="0"/>
              <a:t>CoE</a:t>
            </a:r>
            <a:r>
              <a:rPr lang="en-US" altLang="ko-KR" spc="-100" dirty="0" smtClean="0"/>
              <a:t>-Korea</a:t>
            </a:r>
            <a:endParaRPr lang="ko-KR" altLang="en-US" spc="-100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>
          <a:xfrm>
            <a:off x="149077" y="738359"/>
            <a:ext cx="8822082" cy="948976"/>
          </a:xfrm>
        </p:spPr>
        <p:txBody>
          <a:bodyPr>
            <a:noAutofit/>
          </a:bodyPr>
          <a:lstStyle/>
          <a:p>
            <a:pPr marL="57150" indent="-342900" latinLnBrk="0">
              <a:spcBef>
                <a:spcPts val="200"/>
              </a:spcBef>
              <a:buFont typeface="Wingdings" panose="05000000000000000000" pitchFamily="2" charset="2"/>
              <a:buChar char="l"/>
              <a:defRPr/>
            </a:pPr>
            <a:r>
              <a:rPr lang="en-GB" altLang="ko-KR" sz="2000" spc="-50" dirty="0" err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Arial" pitchFamily="34" charset="0"/>
              </a:rPr>
              <a:t>CoE</a:t>
            </a:r>
            <a:r>
              <a:rPr lang="en-GB" altLang="ko-KR" sz="2000" spc="-5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Arial" pitchFamily="34" charset="0"/>
              </a:rPr>
              <a:t>-Korea host Regional </a:t>
            </a:r>
            <a:r>
              <a:rPr lang="en-GB" altLang="ko-KR" sz="2000" spc="-5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Focus Group(RFG) weather discussion jointly with </a:t>
            </a:r>
            <a:r>
              <a:rPr lang="en-GB" altLang="ko-KR" sz="2000" spc="-50" dirty="0" err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CoE</a:t>
            </a:r>
            <a:r>
              <a:rPr lang="en-GB" altLang="ko-KR" sz="2000" spc="-5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</a:p>
          <a:p>
            <a:pPr latinLnBrk="0">
              <a:spcBef>
                <a:spcPts val="200"/>
              </a:spcBef>
              <a:defRPr/>
            </a:pPr>
            <a:r>
              <a:rPr lang="en-GB" altLang="ko-KR" sz="2000" spc="-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GB" altLang="ko-KR" sz="2000" spc="-5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     Australia 2~4 times a year since 2016. 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159422"/>
            <a:ext cx="6120000" cy="120184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3204132"/>
            <a:ext cx="3384376" cy="351494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002286"/>
            <a:ext cx="6120000" cy="120184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8826" y="3339983"/>
            <a:ext cx="2646060" cy="21042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89026" y="3204132"/>
            <a:ext cx="328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Download the presented pdf file</a:t>
            </a:r>
            <a:endParaRPr lang="ko-KR" altLang="en-US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827" y="3587213"/>
            <a:ext cx="8952970" cy="3300388"/>
            <a:chOff x="6827" y="3587213"/>
            <a:chExt cx="8952970" cy="3300388"/>
          </a:xfrm>
        </p:grpSpPr>
        <p:sp>
          <p:nvSpPr>
            <p:cNvPr id="14" name="TextBox 13"/>
            <p:cNvSpPr txBox="1"/>
            <p:nvPr/>
          </p:nvSpPr>
          <p:spPr>
            <a:xfrm>
              <a:off x="225479" y="6302826"/>
              <a:ext cx="8734318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" dirty="0" smtClean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recordings of RFG meeting can be downloaded on the </a:t>
              </a:r>
              <a:r>
                <a:rPr lang="en-AU" sz="1600" dirty="0" err="1" smtClean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CoE</a:t>
              </a:r>
              <a:r>
                <a:rPr lang="en-AU" sz="16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-Australia webpage </a:t>
              </a:r>
              <a:r>
                <a:rPr lang="en-AU" sz="1600" dirty="0" smtClean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at</a:t>
              </a:r>
            </a:p>
            <a:p>
              <a:pPr algn="ctr"/>
              <a:r>
                <a:rPr lang="en-AU" sz="1600" dirty="0" smtClean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AU" sz="1600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http</a:t>
              </a:r>
              <a:r>
                <a:rPr lang="en-AU" sz="16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://www.virtuallab.bom.gov.au/archive/regional-focus-group-recordings/ </a:t>
              </a:r>
            </a:p>
          </p:txBody>
        </p:sp>
        <p:grpSp>
          <p:nvGrpSpPr>
            <p:cNvPr id="10" name="그룹 9"/>
            <p:cNvGrpSpPr/>
            <p:nvPr/>
          </p:nvGrpSpPr>
          <p:grpSpPr>
            <a:xfrm>
              <a:off x="6827" y="3587213"/>
              <a:ext cx="4169129" cy="2691216"/>
              <a:chOff x="-1592804" y="1059809"/>
              <a:chExt cx="5154048" cy="3401072"/>
            </a:xfrm>
          </p:grpSpPr>
          <p:pic>
            <p:nvPicPr>
              <p:cNvPr id="9" name="그림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592804" y="1059809"/>
                <a:ext cx="5154048" cy="3401072"/>
              </a:xfrm>
              <a:prstGeom prst="rect">
                <a:avLst/>
              </a:prstGeom>
            </p:spPr>
          </p:pic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0528" y="2621442"/>
                <a:ext cx="3648113" cy="17842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6357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81830" y="2276872"/>
            <a:ext cx="3094026" cy="1584176"/>
          </a:xfrm>
        </p:spPr>
        <p:txBody>
          <a:bodyPr/>
          <a:lstStyle/>
          <a:p>
            <a:r>
              <a:rPr lang="en-US" altLang="ko-KR" dirty="0" smtClean="0"/>
              <a:t>Thank you!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10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480" y="0"/>
            <a:ext cx="8604984" cy="656029"/>
          </a:xfrm>
        </p:spPr>
        <p:txBody>
          <a:bodyPr>
            <a:noAutofit/>
          </a:bodyPr>
          <a:lstStyle/>
          <a:p>
            <a:pPr marL="0" lvl="1">
              <a:spcBef>
                <a:spcPct val="0"/>
              </a:spcBef>
            </a:pPr>
            <a:r>
              <a:rPr lang="en-GB" altLang="en-US" sz="3200" b="1" spc="-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Data Service : Geo-KOMPSAT-2A</a:t>
            </a:r>
            <a:endParaRPr lang="en-GB" altLang="en-US" sz="3200" b="1" spc="-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85" y="1412776"/>
            <a:ext cx="8674903" cy="48965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altLang="ko-KR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Via </a:t>
            </a:r>
            <a:r>
              <a:rPr lang="en-US" altLang="ko-KR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GK2A broadcast </a:t>
            </a:r>
            <a:r>
              <a:rPr lang="en-US" altLang="ko-KR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(&lt; 3 minutes data latency)</a:t>
            </a:r>
            <a:endParaRPr lang="en-GB" altLang="ko-KR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1"/>
              </a:solidFill>
              <a:latin typeface="Calibri" pitchFamily="34" charset="0"/>
              <a:ea typeface="맑은 고딕" panose="020B0503020000020004" pitchFamily="50" charset="-127"/>
              <a:cs typeface="Arial" pitchFamily="34" charset="0"/>
            </a:endParaRPr>
          </a:p>
          <a:p>
            <a:pPr marL="628650" lvl="1" indent="-257175" latinLnBrk="0">
              <a:spcBef>
                <a:spcPct val="2000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GB" altLang="ko-KR" b="1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Broadcast all 16 channels data (UHRIT, </a:t>
            </a:r>
            <a:r>
              <a:rPr lang="en-US" altLang="ko-KR" b="1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full resolution</a:t>
            </a:r>
            <a:r>
              <a:rPr lang="en-GB" altLang="ko-KR" b="1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) </a:t>
            </a:r>
            <a:r>
              <a:rPr lang="en-GB" altLang="ko-KR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of meteorological observations</a:t>
            </a:r>
          </a:p>
          <a:p>
            <a:pPr marL="628650" lvl="1" indent="-257175" latinLnBrk="0">
              <a:spcBef>
                <a:spcPct val="2000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GB" altLang="ko-KR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Maintain </a:t>
            </a:r>
            <a:r>
              <a:rPr lang="en-GB" altLang="ko-KR" b="1" spc="-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HRIT </a:t>
            </a:r>
            <a:r>
              <a:rPr lang="en-GB" altLang="ko-KR" b="1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broadcast </a:t>
            </a:r>
            <a:r>
              <a:rPr lang="en-GB" altLang="ko-KR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corresponding to </a:t>
            </a:r>
            <a:r>
              <a:rPr lang="en-US" altLang="ko-KR" b="1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COMS </a:t>
            </a:r>
            <a:r>
              <a:rPr lang="en-GB" altLang="ko-KR" b="1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five </a:t>
            </a:r>
            <a:r>
              <a:rPr lang="en-GB" altLang="ko-KR" b="1" spc="-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channels</a:t>
            </a:r>
          </a:p>
          <a:p>
            <a:pPr marL="628650" lvl="1" indent="-257175" latinLnBrk="0">
              <a:spcBef>
                <a:spcPct val="2000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GB" altLang="ko-KR" b="1" spc="-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LRIT broadcast  </a:t>
            </a:r>
            <a:r>
              <a:rPr lang="en-GB" altLang="ko-KR" spc="-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will be replaced by meteorological service for </a:t>
            </a:r>
            <a:r>
              <a:rPr lang="en-GB" altLang="ko-KR" b="1" spc="-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ship-board small antenna </a:t>
            </a:r>
            <a:endParaRPr lang="en-GB" altLang="ko-KR" sz="1200" b="1" spc="-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맑은 고딕" panose="020B0503020000020004" pitchFamily="50" charset="-127"/>
              <a:cs typeface="Arial" pitchFamily="34" charset="0"/>
            </a:endParaRPr>
          </a:p>
          <a:p>
            <a:pPr marL="161925">
              <a:spcBef>
                <a:spcPts val="1200"/>
              </a:spcBef>
            </a:pPr>
            <a:r>
              <a:rPr lang="en-GB" altLang="ko-KR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Via </a:t>
            </a:r>
            <a:r>
              <a:rPr lang="en-US" altLang="ko-KR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Landline</a:t>
            </a:r>
            <a:endParaRPr lang="en-GB" altLang="ko-KR" sz="20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1"/>
              </a:solidFill>
              <a:latin typeface="Calibri" pitchFamily="34" charset="0"/>
              <a:ea typeface="맑은 고딕" panose="020B0503020000020004" pitchFamily="50" charset="-127"/>
              <a:cs typeface="Arial" pitchFamily="34" charset="0"/>
            </a:endParaRPr>
          </a:p>
          <a:p>
            <a:pPr marL="628650" lvl="1" indent="-171450" latinLnBrk="0">
              <a:spcBef>
                <a:spcPct val="200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ko-KR" b="1" spc="-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To disseminate L1B data via real-time </a:t>
            </a:r>
            <a:r>
              <a:rPr lang="en-US" altLang="ko-KR" b="1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cloud service similar to </a:t>
            </a:r>
            <a:r>
              <a:rPr lang="en-US" altLang="ko-KR" b="1" spc="-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HimawariCloud</a:t>
            </a:r>
            <a:r>
              <a:rPr lang="en-US" altLang="ko-KR" spc="-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b="1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(&lt; 5 min data latency</a:t>
            </a:r>
            <a:r>
              <a:rPr lang="en-US" altLang="ko-KR" b="1" spc="-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)</a:t>
            </a:r>
          </a:p>
          <a:p>
            <a:pPr marL="628650" lvl="1" indent="-171450" latinLnBrk="0">
              <a:spcBef>
                <a:spcPct val="200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ko-KR" b="1" spc="-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Currently 11 countries are registered </a:t>
            </a:r>
            <a:r>
              <a:rPr lang="en-US" altLang="ko-KR" spc="-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(India, Japan, Bangladeshi, Malaysia, Singapore, Nepal, Vietnam, Australia, and Hong Kong, Taiwan, Germany)</a:t>
            </a:r>
            <a:endParaRPr lang="en-US" altLang="ko-KR" spc="-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맑은 고딕" panose="020B0503020000020004" pitchFamily="50" charset="-127"/>
              <a:cs typeface="Arial" pitchFamily="34" charset="0"/>
            </a:endParaRPr>
          </a:p>
          <a:p>
            <a:pPr marL="628650" lvl="1" indent="-171450" latinLnBrk="0">
              <a:spcBef>
                <a:spcPct val="200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GB" altLang="ko-KR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GK2A data is also available </a:t>
            </a:r>
            <a:r>
              <a:rPr lang="en-GB" altLang="ko-KR" spc="-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in NMSC website &amp; </a:t>
            </a:r>
            <a:r>
              <a:rPr lang="en-GB" altLang="ko-KR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DCPC-NMSC (</a:t>
            </a:r>
            <a:r>
              <a:rPr lang="en-GB" altLang="ko-KR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  <a:hlinkClick r:id="rId4"/>
              </a:rPr>
              <a:t>http://dcpc.nmsc.kma.go.kr</a:t>
            </a:r>
            <a:r>
              <a:rPr lang="en-GB" altLang="ko-KR" spc="-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)</a:t>
            </a:r>
            <a:endParaRPr lang="en-GB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marL="161925">
              <a:spcBef>
                <a:spcPts val="1200"/>
              </a:spcBef>
            </a:pPr>
            <a:r>
              <a:rPr lang="en-GB" altLang="ko-KR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L1/L2 </a:t>
            </a:r>
            <a:r>
              <a:rPr lang="en-US" altLang="ko-KR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Data Format</a:t>
            </a:r>
            <a:endParaRPr lang="en-GB" altLang="ko-KR" sz="20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1"/>
              </a:solidFill>
              <a:latin typeface="Calibri" pitchFamily="34" charset="0"/>
              <a:ea typeface="맑은 고딕" panose="020B0503020000020004" pitchFamily="50" charset="-127"/>
              <a:cs typeface="Arial" pitchFamily="34" charset="0"/>
            </a:endParaRPr>
          </a:p>
          <a:p>
            <a:pPr marL="571500" lvl="1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ko-KR" b="1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 netCDF4(for each channels)</a:t>
            </a:r>
            <a:r>
              <a:rPr lang="en-US" altLang="ko-KR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, with GSICS information /  </a:t>
            </a:r>
            <a:r>
              <a:rPr lang="en-US" altLang="ko-KR" b="1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netCDF4(for each products)</a:t>
            </a:r>
          </a:p>
          <a:p>
            <a:pPr marL="628650" lvl="1" indent="-257175" latinLnBrk="0">
              <a:spcBef>
                <a:spcPct val="20000"/>
              </a:spcBef>
              <a:spcAft>
                <a:spcPts val="200"/>
              </a:spcAft>
              <a:buBlip>
                <a:blip r:embed="rId3"/>
              </a:buBlip>
            </a:pPr>
            <a:endParaRPr lang="en-GB" altLang="ko-KR" b="1" spc="-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35436" y="899428"/>
            <a:ext cx="841302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GB" altLang="ko-KR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The L</a:t>
            </a:r>
            <a:r>
              <a:rPr lang="en-GB" altLang="ko-KR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1B </a:t>
            </a:r>
            <a:r>
              <a:rPr lang="en-GB" altLang="ko-KR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data </a:t>
            </a:r>
            <a:r>
              <a:rPr lang="en-GB" altLang="ko-KR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is releasing via internet as well as broadcast since 25 July 2019</a:t>
            </a:r>
            <a:r>
              <a:rPr lang="en-GB" altLang="ko-KR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Calibri" pitchFamily="34" charset="0"/>
                <a:ea typeface="맑은 고딕" panose="020B0503020000020004" pitchFamily="50" charset="-127"/>
                <a:cs typeface="Arial" pitchFamily="34" charset="0"/>
              </a:rPr>
              <a:t>.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179512" y="3140968"/>
            <a:ext cx="8784976" cy="20162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295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How to access the GK2A image (1)</a:t>
            </a:r>
            <a:endParaRPr lang="ko-KR" altLang="en-US" sz="2031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>
          <a:xfrm>
            <a:off x="112670" y="629144"/>
            <a:ext cx="8822082" cy="554170"/>
          </a:xfrm>
        </p:spPr>
        <p:txBody>
          <a:bodyPr>
            <a:noAutofit/>
          </a:bodyPr>
          <a:lstStyle/>
          <a:p>
            <a:r>
              <a:rPr lang="en-US" altLang="ko-KR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All spectral band images are released via NMSC website in real time </a:t>
            </a:r>
          </a:p>
          <a:p>
            <a:r>
              <a:rPr lang="en-US" altLang="ko-KR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ko-KR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- Region </a:t>
            </a:r>
            <a:r>
              <a:rPr lang="en-US" altLang="ko-KR" sz="2000" dirty="0">
                <a:solidFill>
                  <a:schemeClr val="tx1"/>
                </a:solidFill>
                <a:sym typeface="Wingdings" panose="05000000000000000000" pitchFamily="2" charset="2"/>
              </a:rPr>
              <a:t>: Full Disk /East Asia/ </a:t>
            </a:r>
            <a:r>
              <a:rPr lang="en-US" altLang="ko-KR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Korea</a:t>
            </a:r>
          </a:p>
          <a:p>
            <a:pPr>
              <a:spcBef>
                <a:spcPts val="0"/>
              </a:spcBef>
            </a:pPr>
            <a:r>
              <a:rPr lang="en-US" altLang="ko-KR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 - Images : 16 bands, 10 RGB composites, 4 (1IR, 3 WV) enhanced images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81865" y="1700808"/>
            <a:ext cx="7519398" cy="3705119"/>
            <a:chOff x="333959" y="1423552"/>
            <a:chExt cx="8146014" cy="4013879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2"/>
            <a:srcRect t="12538" r="50078"/>
            <a:stretch/>
          </p:blipFill>
          <p:spPr>
            <a:xfrm>
              <a:off x="333959" y="1423552"/>
              <a:ext cx="8146014" cy="4013879"/>
            </a:xfrm>
            <a:prstGeom prst="rect">
              <a:avLst/>
            </a:prstGeom>
          </p:spPr>
        </p:pic>
        <p:sp>
          <p:nvSpPr>
            <p:cNvPr id="7" name="직사각형 6"/>
            <p:cNvSpPr/>
            <p:nvPr/>
          </p:nvSpPr>
          <p:spPr>
            <a:xfrm>
              <a:off x="1640632" y="1694602"/>
              <a:ext cx="864096" cy="43204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62">
                <a:solidFill>
                  <a:schemeClr val="tx1"/>
                </a:solidFill>
              </a:endParaRPr>
            </a:p>
          </p:txBody>
        </p:sp>
      </p:grp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rcRect l="11201" t="11817"/>
          <a:stretch/>
        </p:blipFill>
        <p:spPr>
          <a:xfrm>
            <a:off x="2093162" y="2174613"/>
            <a:ext cx="7377127" cy="3968249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411760" y="2843569"/>
            <a:ext cx="6250914" cy="3568854"/>
            <a:chOff x="3649643" y="2866982"/>
            <a:chExt cx="6250914" cy="3568854"/>
          </a:xfrm>
        </p:grpSpPr>
        <p:sp>
          <p:nvSpPr>
            <p:cNvPr id="10" name="직사각형 9"/>
            <p:cNvSpPr/>
            <p:nvPr/>
          </p:nvSpPr>
          <p:spPr>
            <a:xfrm>
              <a:off x="3649643" y="3411500"/>
              <a:ext cx="930565" cy="14401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62">
                <a:solidFill>
                  <a:schemeClr val="tx1"/>
                </a:solidFill>
              </a:endParaRPr>
            </a:p>
          </p:txBody>
        </p:sp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4"/>
            <a:srcRect l="28336" t="26003" r="13590"/>
            <a:stretch/>
          </p:blipFill>
          <p:spPr>
            <a:xfrm>
              <a:off x="4729762" y="2866982"/>
              <a:ext cx="5170795" cy="3568854"/>
            </a:xfrm>
            <a:prstGeom prst="rect">
              <a:avLst/>
            </a:prstGeom>
          </p:spPr>
        </p:pic>
      </p:grpSp>
      <p:sp>
        <p:nvSpPr>
          <p:cNvPr id="14" name="직사각형 13"/>
          <p:cNvSpPr/>
          <p:nvPr/>
        </p:nvSpPr>
        <p:spPr>
          <a:xfrm>
            <a:off x="0" y="5534027"/>
            <a:ext cx="6534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ko-KR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C00000"/>
                </a:solidFill>
                <a:latin typeface="Calibri" pitchFamily="34" charset="0"/>
                <a:cs typeface="Arial" pitchFamily="34" charset="0"/>
                <a:sym typeface="Wingdings" panose="05000000000000000000" pitchFamily="2" charset="2"/>
              </a:rPr>
              <a:t>NMSC website </a:t>
            </a:r>
            <a:r>
              <a:rPr lang="en-US" altLang="ko-KR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4F81BD"/>
                </a:solidFill>
                <a:latin typeface="Calibri" pitchFamily="34" charset="0"/>
                <a:cs typeface="Arial" pitchFamily="34" charset="0"/>
                <a:sym typeface="Wingdings" panose="05000000000000000000" pitchFamily="2" charset="2"/>
              </a:rPr>
              <a:t>: </a:t>
            </a:r>
            <a:r>
              <a:rPr lang="en-US" altLang="ko-KR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http://nmsc.kma.go.kr/enhome/html/main/main.do</a:t>
            </a:r>
            <a:endParaRPr lang="ko-KR" altLang="en-US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4F81BD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22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2"/>
          <a:srcRect l="12802" t="11912" r="15190"/>
          <a:stretch/>
        </p:blipFill>
        <p:spPr>
          <a:xfrm>
            <a:off x="1763687" y="1988840"/>
            <a:ext cx="6954921" cy="460851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How to access the GK2A image(1)</a:t>
            </a:r>
            <a:endParaRPr lang="ko-KR" altLang="en-US" sz="2031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>
          <a:xfrm>
            <a:off x="141667" y="685041"/>
            <a:ext cx="8822082" cy="554170"/>
          </a:xfrm>
        </p:spPr>
        <p:txBody>
          <a:bodyPr>
            <a:noAutofit/>
          </a:bodyPr>
          <a:lstStyle/>
          <a:p>
            <a:r>
              <a:rPr lang="en-US" altLang="ko-KR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52kinds of Level 2 products are also released via NMSC website  </a:t>
            </a:r>
          </a:p>
          <a:p>
            <a:pPr>
              <a:spcBef>
                <a:spcPts val="0"/>
              </a:spcBef>
            </a:pPr>
            <a:r>
              <a:rPr lang="en-US" altLang="ko-KR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ko-KR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- Region : Full Disk /East Asia/ Korea</a:t>
            </a:r>
          </a:p>
          <a:p>
            <a:pPr>
              <a:spcBef>
                <a:spcPts val="0"/>
              </a:spcBef>
            </a:pPr>
            <a:r>
              <a:rPr lang="en-US" altLang="ko-KR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ko-KR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- Products : stability/rainfall(21), clouds(15), Land/Sea surface(20), </a:t>
            </a:r>
          </a:p>
          <a:p>
            <a:pPr>
              <a:spcBef>
                <a:spcPts val="0"/>
              </a:spcBef>
            </a:pPr>
            <a:r>
              <a:rPr lang="en-US" altLang="ko-KR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ko-KR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                    Aerosol/winds(17), Aviation(3), radiation (6)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141667" y="5805264"/>
            <a:ext cx="6534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ko-KR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C00000"/>
                </a:solidFill>
                <a:latin typeface="Calibri" pitchFamily="34" charset="0"/>
                <a:cs typeface="Arial" pitchFamily="34" charset="0"/>
                <a:sym typeface="Wingdings" panose="05000000000000000000" pitchFamily="2" charset="2"/>
              </a:rPr>
              <a:t>NMSC website </a:t>
            </a:r>
            <a:r>
              <a:rPr lang="en-US" altLang="ko-KR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4F81BD"/>
                </a:solidFill>
                <a:latin typeface="Calibri" pitchFamily="34" charset="0"/>
                <a:cs typeface="Arial" pitchFamily="34" charset="0"/>
                <a:sym typeface="Wingdings" panose="05000000000000000000" pitchFamily="2" charset="2"/>
              </a:rPr>
              <a:t>: </a:t>
            </a:r>
            <a:r>
              <a:rPr lang="en-US" altLang="ko-KR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http://nmsc.kma.go.kr/enhome/html/main/main.do</a:t>
            </a:r>
            <a:endParaRPr lang="ko-KR" altLang="en-US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4F81BD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979712" y="3501008"/>
            <a:ext cx="1008112" cy="21602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060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How to access the GK2A data (2)</a:t>
            </a:r>
            <a:endParaRPr lang="ko-KR" altLang="en-US" sz="2031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>
          <a:xfrm>
            <a:off x="112670" y="629144"/>
            <a:ext cx="8822082" cy="554170"/>
          </a:xfrm>
        </p:spPr>
        <p:txBody>
          <a:bodyPr>
            <a:noAutofit/>
          </a:bodyPr>
          <a:lstStyle/>
          <a:p>
            <a:pPr indent="-285750" latinLnBrk="0">
              <a:spcAft>
                <a:spcPts val="200"/>
              </a:spcAft>
              <a:defRPr/>
            </a:pPr>
            <a:r>
              <a:rPr lang="en-GB" altLang="ko-KR" sz="2000" spc="-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Arial" pitchFamily="34" charset="0"/>
              </a:rPr>
              <a:t>GK2A data </a:t>
            </a:r>
            <a:r>
              <a:rPr lang="en-GB" altLang="ko-KR" sz="2000" spc="-5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are down</a:t>
            </a:r>
            <a:r>
              <a:rPr lang="en-GB" altLang="ko-KR" sz="2000" spc="-5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Arial" pitchFamily="34" charset="0"/>
              </a:rPr>
              <a:t>loaded in Bin, </a:t>
            </a:r>
            <a:r>
              <a:rPr lang="en-GB" altLang="ko-KR" sz="2000" spc="-50" dirty="0" err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Arial" pitchFamily="34" charset="0"/>
              </a:rPr>
              <a:t>netCDF</a:t>
            </a:r>
            <a:r>
              <a:rPr lang="en-GB" altLang="ko-KR" sz="2000" spc="-5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Arial" pitchFamily="34" charset="0"/>
              </a:rPr>
              <a:t>, PNG format at the NMSC </a:t>
            </a:r>
            <a:r>
              <a:rPr lang="en-GB" altLang="ko-KR" sz="2000" spc="-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Arial" pitchFamily="34" charset="0"/>
              </a:rPr>
              <a:t>website </a:t>
            </a:r>
            <a:r>
              <a:rPr lang="en-GB" altLang="ko-KR" sz="2000" spc="-5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after login</a:t>
            </a:r>
          </a:p>
          <a:p>
            <a:pPr>
              <a:spcBef>
                <a:spcPts val="0"/>
              </a:spcBef>
            </a:pPr>
            <a:endParaRPr lang="en-US" altLang="ko-KR" sz="20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t="12881"/>
          <a:stretch/>
        </p:blipFill>
        <p:spPr>
          <a:xfrm>
            <a:off x="0" y="1412776"/>
            <a:ext cx="9000000" cy="424705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l="13580" t="13408" r="10412"/>
          <a:stretch/>
        </p:blipFill>
        <p:spPr>
          <a:xfrm>
            <a:off x="2159240" y="1988840"/>
            <a:ext cx="6840760" cy="4221377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2771800" y="1700808"/>
            <a:ext cx="882083" cy="28803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372200" y="2276872"/>
            <a:ext cx="882083" cy="21602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3347865" y="1183314"/>
            <a:ext cx="5796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pc="-100" dirty="0">
                <a:solidFill>
                  <a:srgbClr val="FF0000"/>
                </a:solidFill>
              </a:rPr>
              <a:t>http://datasvc.nmsc.kma.go.kr/datasvc/html/main/main.do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89139" y="3648999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Quick guide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3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How to access the GK2A data (2)</a:t>
            </a:r>
            <a:endParaRPr lang="ko-KR" altLang="en-US" sz="2031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>
          <a:xfrm>
            <a:off x="112670" y="629144"/>
            <a:ext cx="8822082" cy="554170"/>
          </a:xfrm>
        </p:spPr>
        <p:txBody>
          <a:bodyPr>
            <a:noAutofit/>
          </a:bodyPr>
          <a:lstStyle/>
          <a:p>
            <a:pPr indent="-285750" latinLnBrk="0">
              <a:spcAft>
                <a:spcPts val="200"/>
              </a:spcAft>
              <a:defRPr/>
            </a:pPr>
            <a:r>
              <a:rPr lang="en-GB" altLang="ko-KR" sz="2000" spc="-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Arial" pitchFamily="34" charset="0"/>
              </a:rPr>
              <a:t>GK2A </a:t>
            </a:r>
            <a:r>
              <a:rPr lang="en-GB" altLang="ko-KR" sz="2000" spc="-5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Arial" pitchFamily="34" charset="0"/>
              </a:rPr>
              <a:t>LV1B data </a:t>
            </a:r>
            <a:r>
              <a:rPr lang="en-GB" altLang="ko-KR" sz="2000" spc="-5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are down</a:t>
            </a:r>
            <a:r>
              <a:rPr lang="en-GB" altLang="ko-KR" sz="2000" spc="-5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Arial" pitchFamily="34" charset="0"/>
              </a:rPr>
              <a:t>loaded in Bin, </a:t>
            </a:r>
            <a:r>
              <a:rPr lang="en-GB" altLang="ko-KR" sz="2000" spc="-50" dirty="0" err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Arial" pitchFamily="34" charset="0"/>
              </a:rPr>
              <a:t>netCDF</a:t>
            </a:r>
            <a:r>
              <a:rPr lang="en-GB" altLang="ko-KR" sz="2000" spc="-5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Arial" pitchFamily="34" charset="0"/>
              </a:rPr>
              <a:t>, PNG format at the NMSC </a:t>
            </a:r>
            <a:r>
              <a:rPr lang="en-GB" altLang="ko-KR" sz="2000" spc="-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Arial" pitchFamily="34" charset="0"/>
              </a:rPr>
              <a:t>website </a:t>
            </a:r>
            <a:r>
              <a:rPr lang="en-GB" altLang="ko-KR" sz="2000" spc="-5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after login</a:t>
            </a:r>
          </a:p>
          <a:p>
            <a:pPr>
              <a:spcBef>
                <a:spcPts val="0"/>
              </a:spcBef>
            </a:pPr>
            <a:endParaRPr lang="en-US" altLang="ko-KR" sz="20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13580" t="13408" r="10412" b="36708"/>
          <a:stretch/>
        </p:blipFill>
        <p:spPr>
          <a:xfrm>
            <a:off x="971600" y="1285173"/>
            <a:ext cx="6840760" cy="2431859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177562" y="1524426"/>
            <a:ext cx="882083" cy="28803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5" y="1812458"/>
            <a:ext cx="7200000" cy="2593610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6059645" y="3211674"/>
            <a:ext cx="960627" cy="28933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3455368" y="3725271"/>
            <a:ext cx="5688632" cy="3005486"/>
            <a:chOff x="3455368" y="3725271"/>
            <a:chExt cx="5688632" cy="3005486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55368" y="3725271"/>
              <a:ext cx="5688632" cy="3005486"/>
            </a:xfrm>
            <a:prstGeom prst="rect">
              <a:avLst/>
            </a:prstGeom>
            <a:ln w="12700">
              <a:solidFill>
                <a:srgbClr val="0000FF"/>
              </a:solidFill>
            </a:ln>
          </p:spPr>
        </p:pic>
        <p:sp>
          <p:nvSpPr>
            <p:cNvPr id="7" name="직사각형 6"/>
            <p:cNvSpPr/>
            <p:nvPr/>
          </p:nvSpPr>
          <p:spPr>
            <a:xfrm>
              <a:off x="3563888" y="6237312"/>
              <a:ext cx="2054715" cy="36004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91980" y="5863861"/>
              <a:ext cx="3233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Select period </a:t>
              </a:r>
              <a:r>
                <a:rPr lang="en-US" altLang="ko-KR" dirty="0" smtClean="0">
                  <a:sym typeface="Wingdings" panose="05000000000000000000" pitchFamily="2" charset="2"/>
                </a:rPr>
                <a:t> Add </a:t>
              </a:r>
              <a:r>
                <a:rPr lang="en-US" altLang="ko-KR" dirty="0" err="1" smtClean="0">
                  <a:sym typeface="Wingdings" panose="05000000000000000000" pitchFamily="2" charset="2"/>
                </a:rPr>
                <a:t>wishlist</a:t>
              </a:r>
              <a:endParaRPr lang="ko-KR" altLang="en-US" dirty="0"/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7596336" y="5733256"/>
            <a:ext cx="864096" cy="360040"/>
          </a:xfrm>
          <a:prstGeom prst="rect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907704" y="1746214"/>
            <a:ext cx="6625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55877" algn="ctr" defTabSz="1166296" eaLnBrk="0" fontAlgn="base" latinLnBrk="0" hangingPunct="0">
              <a:spcBef>
                <a:spcPct val="0"/>
              </a:spcBef>
              <a:spcAft>
                <a:spcPts val="526"/>
              </a:spcAft>
              <a:buClr>
                <a:srgbClr val="333399"/>
              </a:buClr>
              <a:buSzPct val="100000"/>
              <a:tabLst>
                <a:tab pos="4951887" algn="l"/>
              </a:tabLst>
              <a:defRPr/>
            </a:pPr>
            <a:r>
              <a:rPr lang="en-US" altLang="ko-KR" b="1" spc="-44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DA928"/>
                </a:solidFill>
                <a:latin typeface="+mn-ea"/>
              </a:rPr>
              <a:t>① Display search lists of satellite </a:t>
            </a:r>
            <a:r>
              <a:rPr lang="en-US" altLang="ko-KR" b="1" spc="-44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DA928"/>
                </a:solidFill>
                <a:latin typeface="+mn-ea"/>
              </a:rPr>
              <a:t>meteorological data</a:t>
            </a:r>
            <a:endParaRPr lang="ko-KR" altLang="en-US" b="1" spc="-44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5DA928"/>
              </a:solidFill>
              <a:latin typeface="+mn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0" y="2113822"/>
            <a:ext cx="5652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66296" eaLnBrk="0" fontAlgn="base" hangingPunct="0">
              <a:spcBef>
                <a:spcPct val="0"/>
              </a:spcBef>
              <a:spcAft>
                <a:spcPts val="526"/>
              </a:spcAft>
              <a:buClr>
                <a:prstClr val="black">
                  <a:lumMod val="85000"/>
                  <a:lumOff val="15000"/>
                </a:prstClr>
              </a:buClr>
              <a:buSzPct val="100000"/>
              <a:defRPr/>
            </a:pPr>
            <a:r>
              <a:rPr lang="en-US" altLang="ko-KR" b="1" spc="-44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② Select Satellite</a:t>
            </a:r>
            <a:r>
              <a:rPr lang="en-US" altLang="ko-KR" b="1" spc="-44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, area, data type, </a:t>
            </a:r>
            <a:r>
              <a:rPr lang="en-US" altLang="ko-KR" b="1" spc="-44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and format</a:t>
            </a:r>
            <a:endParaRPr lang="en-US" altLang="ja-JP" b="1" spc="-44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50774" y="2420888"/>
            <a:ext cx="5473354" cy="36004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557046" y="5484782"/>
            <a:ext cx="279081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defTabSz="1166296" eaLnBrk="0" fontAlgn="base" hangingPunct="0">
              <a:spcBef>
                <a:spcPct val="0"/>
              </a:spcBef>
              <a:spcAft>
                <a:spcPts val="526"/>
              </a:spcAft>
              <a:buClr>
                <a:prstClr val="black">
                  <a:lumMod val="85000"/>
                  <a:lumOff val="15000"/>
                </a:prstClr>
              </a:buClr>
              <a:buSzPct val="100000"/>
              <a:defRPr/>
            </a:pPr>
            <a:r>
              <a:rPr lang="en-US" altLang="ko-KR" b="1" spc="-44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③Add </a:t>
            </a:r>
            <a:r>
              <a:rPr lang="en-US" altLang="ko-KR" b="1" spc="-44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data to </a:t>
            </a:r>
            <a:r>
              <a:rPr lang="en-US" altLang="ko-KR" b="1" spc="-44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wish list, after select period</a:t>
            </a:r>
            <a:endParaRPr lang="en-US" altLang="ko-KR" b="1" spc="-44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247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How to access the GK2A data (2)</a:t>
            </a:r>
            <a:endParaRPr lang="ko-KR" altLang="en-US" sz="2031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56030"/>
            <a:ext cx="5112568" cy="4688674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3995936" y="853280"/>
            <a:ext cx="648072" cy="2714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699792" y="5164684"/>
            <a:ext cx="792088" cy="36004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690939" y="828557"/>
            <a:ext cx="1008084" cy="36004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66617" y="5728872"/>
            <a:ext cx="873431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obtain login and password please contact Mr. </a:t>
            </a:r>
            <a:r>
              <a:rPr lang="en-A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Hyunjong</a:t>
            </a:r>
            <a:r>
              <a:rPr lang="en-A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Oh, </a:t>
            </a:r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National Meteorological Satellite Centre </a:t>
            </a:r>
            <a:r>
              <a:rPr lang="en-A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KMA </a:t>
            </a:r>
            <a:r>
              <a:rPr lang="en-AU" sz="20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hyunjong.oh@korea.kr</a:t>
            </a:r>
            <a:r>
              <a:rPr lang="en-A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A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5796915" y="853280"/>
            <a:ext cx="2881120" cy="2280576"/>
            <a:chOff x="5409232" y="3549599"/>
            <a:chExt cx="2318408" cy="1618614"/>
          </a:xfrm>
        </p:grpSpPr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9232" y="3549599"/>
              <a:ext cx="2318408" cy="1618614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72953" y="3615743"/>
              <a:ext cx="2210838" cy="1298249"/>
            </a:xfrm>
            <a:prstGeom prst="rect">
              <a:avLst/>
            </a:prstGeom>
          </p:spPr>
        </p:pic>
      </p:grpSp>
      <p:sp>
        <p:nvSpPr>
          <p:cNvPr id="16" name="모서리가 둥근 직사각형 15"/>
          <p:cNvSpPr/>
          <p:nvPr/>
        </p:nvSpPr>
        <p:spPr>
          <a:xfrm>
            <a:off x="5076056" y="3331107"/>
            <a:ext cx="3178596" cy="74596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defTabSz="1166296" eaLnBrk="0" latinLnBrk="0" hangingPunct="0">
              <a:spcAft>
                <a:spcPts val="526"/>
              </a:spcAft>
              <a:buSzPct val="100000"/>
              <a:defRPr/>
            </a:pPr>
            <a:r>
              <a:rPr lang="en-US" altLang="ko-KR" b="1" spc="-44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DA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④ Status </a:t>
            </a:r>
            <a:r>
              <a:rPr lang="en-US" altLang="ko-KR" b="1" spc="-44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DA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displayed, such as</a:t>
            </a:r>
            <a:br>
              <a:rPr lang="en-US" altLang="ko-KR" b="1" spc="-44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DA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b="1" spc="-44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DA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“Being Prepared” </a:t>
            </a:r>
            <a:r>
              <a:rPr lang="en-US" altLang="ko-KR" b="1" spc="-44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DA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or </a:t>
            </a:r>
            <a:r>
              <a:rPr lang="en-US" altLang="ko-KR" b="1" spc="-44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DA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“Download Possible”</a:t>
            </a:r>
            <a:endParaRPr lang="ko-KR" altLang="en-US" b="1" spc="-44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5DA92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5136697" y="4136795"/>
            <a:ext cx="42015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1166296" eaLnBrk="0" fontAlgn="base" hangingPunct="0">
              <a:spcBef>
                <a:spcPct val="0"/>
              </a:spcBef>
              <a:spcAft>
                <a:spcPts val="526"/>
              </a:spcAft>
              <a:buClr>
                <a:prstClr val="black">
                  <a:lumMod val="85000"/>
                  <a:lumOff val="15000"/>
                </a:prstClr>
              </a:buClr>
              <a:buSzPct val="100000"/>
              <a:defRPr/>
            </a:pPr>
            <a:r>
              <a:rPr lang="en-US" altLang="ko-KR" b="1" spc="-44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⑤ Download </a:t>
            </a:r>
            <a:r>
              <a:rPr lang="en-US" altLang="ko-KR" b="1" spc="-44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Satellite meteorological data</a:t>
            </a:r>
          </a:p>
        </p:txBody>
      </p:sp>
    </p:spTree>
    <p:extLst>
      <p:ext uri="{BB962C8B-B14F-4D97-AF65-F5344CB8AC3E}">
        <p14:creationId xmlns:p14="http://schemas.microsoft.com/office/powerpoint/2010/main" val="100114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9" b="46388"/>
          <a:stretch/>
        </p:blipFill>
        <p:spPr bwMode="auto">
          <a:xfrm>
            <a:off x="167781" y="1812459"/>
            <a:ext cx="7140523" cy="154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43480" y="0"/>
            <a:ext cx="8244944" cy="656029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How to access the GK2A meteorological data in real-time (3)</a:t>
            </a:r>
            <a:endParaRPr lang="ko-KR" altLang="en-US" sz="2031" dirty="0"/>
          </a:p>
        </p:txBody>
      </p:sp>
      <p:sp>
        <p:nvSpPr>
          <p:cNvPr id="9" name="텍스트 개체 틀 4"/>
          <p:cNvSpPr>
            <a:spLocks noGrp="1"/>
          </p:cNvSpPr>
          <p:nvPr>
            <p:ph type="body" sz="quarter" idx="13"/>
          </p:nvPr>
        </p:nvSpPr>
        <p:spPr>
          <a:xfrm>
            <a:off x="112670" y="629144"/>
            <a:ext cx="8822082" cy="554170"/>
          </a:xfrm>
        </p:spPr>
        <p:txBody>
          <a:bodyPr>
            <a:noAutofit/>
          </a:bodyPr>
          <a:lstStyle/>
          <a:p>
            <a:pPr indent="-285750" latinLnBrk="0">
              <a:spcAft>
                <a:spcPts val="200"/>
              </a:spcAft>
              <a:defRPr/>
            </a:pPr>
            <a:r>
              <a:rPr lang="en-GB" altLang="ko-KR" sz="2000" spc="-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Arial" pitchFamily="34" charset="0"/>
              </a:rPr>
              <a:t>GK2A </a:t>
            </a:r>
            <a:r>
              <a:rPr lang="en-GB" altLang="ko-KR" sz="2000" spc="-5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Arial" pitchFamily="34" charset="0"/>
              </a:rPr>
              <a:t>LV1B data can be obtained </a:t>
            </a:r>
            <a:r>
              <a:rPr lang="en-GB" altLang="ko-KR" sz="2000" spc="-5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via </a:t>
            </a:r>
            <a:r>
              <a:rPr lang="en-GB" altLang="ko-KR" sz="2000" spc="-5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00FF"/>
                </a:solidFill>
              </a:rPr>
              <a:t>FTP in real-time</a:t>
            </a:r>
            <a:r>
              <a:rPr lang="en-GB" altLang="ko-KR" sz="2000" spc="-5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, very similar to </a:t>
            </a:r>
            <a:r>
              <a:rPr lang="en-GB" altLang="ko-KR" sz="2000" spc="-50" dirty="0" err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Himawari</a:t>
            </a:r>
            <a:r>
              <a:rPr lang="en-GB" altLang="ko-KR" sz="2000" spc="-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GB" altLang="ko-KR" sz="2000" spc="-5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Cloud</a:t>
            </a:r>
          </a:p>
          <a:p>
            <a:pPr indent="-285750" latinLnBrk="0">
              <a:spcAft>
                <a:spcPts val="200"/>
              </a:spcAft>
              <a:defRPr/>
            </a:pPr>
            <a:r>
              <a:rPr lang="en-GB" altLang="ko-KR" sz="2000" spc="-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GB" altLang="ko-KR" sz="2000" spc="-5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 - Basically one download per one nation after account registration</a:t>
            </a:r>
          </a:p>
          <a:p>
            <a:pPr indent="-285750" latinLnBrk="0">
              <a:spcAft>
                <a:spcPts val="200"/>
              </a:spcAft>
              <a:defRPr/>
            </a:pPr>
            <a:r>
              <a:rPr lang="en-GB" altLang="ko-KR" sz="2000" spc="-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GB" altLang="ko-KR" sz="2000" spc="-5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  - High speed internet access(31Mbps) is required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91286" y="3277721"/>
            <a:ext cx="8464850" cy="35844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80165" tIns="40083" rIns="80165" bIns="40083">
            <a:spAutoFit/>
          </a:bodyPr>
          <a:lstStyle/>
          <a:p>
            <a:pPr latinLnBrk="0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Accessing information to </a:t>
            </a:r>
            <a:r>
              <a:rPr lang="en-US" altLang="ko-K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GK2A real time FTP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ko-K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ervice</a:t>
            </a:r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ko-KR" altLang="ko-K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Aft>
                <a:spcPts val="500"/>
              </a:spcAft>
            </a:pPr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1) Protocol:  FTP</a:t>
            </a:r>
            <a:endParaRPr lang="ko-KR" altLang="ko-K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Aft>
                <a:spcPts val="500"/>
              </a:spcAft>
            </a:pPr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en-US" altLang="ko-KR" sz="1400" b="1" dirty="0">
                <a:latin typeface="Calibri" panose="020F0502020204030204" pitchFamily="34" charset="0"/>
                <a:cs typeface="Calibri" panose="020F0502020204030204" pitchFamily="34" charset="0"/>
              </a:rPr>
              <a:t>URL</a:t>
            </a:r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:  IP(210.125.45.78) or domain PORT 21</a:t>
            </a:r>
            <a:endParaRPr lang="ko-KR" altLang="ko-K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ts val="500"/>
              </a:spcBef>
              <a:spcAft>
                <a:spcPts val="500"/>
              </a:spcAft>
            </a:pPr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3) </a:t>
            </a:r>
            <a:r>
              <a:rPr lang="en-US" altLang="ko-KR" sz="1400" b="1" dirty="0">
                <a:latin typeface="Calibri" panose="020F0502020204030204" pitchFamily="34" charset="0"/>
                <a:cs typeface="Calibri" panose="020F0502020204030204" pitchFamily="34" charset="0"/>
              </a:rPr>
              <a:t>Authentication metho</a:t>
            </a:r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d:</a:t>
            </a:r>
            <a:endParaRPr lang="ko-KR" altLang="ko-K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Aft>
                <a:spcPts val="200"/>
              </a:spcAft>
            </a:pPr>
            <a:r>
              <a:rPr lang="en-US" altLang="ko-K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- Login </a:t>
            </a:r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with ID and password which are issued by KMA</a:t>
            </a:r>
            <a:endParaRPr lang="ko-KR" altLang="ko-K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Aft>
                <a:spcPts val="200"/>
              </a:spcAft>
            </a:pPr>
            <a:r>
              <a:rPr lang="en-US" altLang="ko-K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- Multiple </a:t>
            </a:r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accesses with one account are not </a:t>
            </a:r>
            <a:r>
              <a:rPr lang="en-US" altLang="ko-K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allowed</a:t>
            </a:r>
          </a:p>
          <a:p>
            <a:pPr fontAlgn="base">
              <a:spcAft>
                <a:spcPts val="200"/>
              </a:spcAft>
            </a:pPr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Currently, 11 countries are registered. </a:t>
            </a:r>
          </a:p>
          <a:p>
            <a:pPr fontAlgn="base">
              <a:spcAft>
                <a:spcPts val="200"/>
              </a:spcAft>
            </a:pPr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(Australia, Japan, </a:t>
            </a:r>
            <a:r>
              <a:rPr lang="en-US" altLang="ko-K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Malaysis</a:t>
            </a:r>
            <a:r>
              <a:rPr lang="en-US" altLang="ko-K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Nepal, India, Singapore, Vietnam, </a:t>
            </a:r>
          </a:p>
          <a:p>
            <a:pPr fontAlgn="base">
              <a:spcAft>
                <a:spcPts val="200"/>
              </a:spcAft>
            </a:pPr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Bangladesh, Hong Kong, Taiwan, Germany)</a:t>
            </a:r>
          </a:p>
          <a:p>
            <a:pPr fontAlgn="base">
              <a:spcBef>
                <a:spcPts val="500"/>
              </a:spcBef>
              <a:spcAft>
                <a:spcPts val="500"/>
              </a:spcAft>
            </a:pPr>
            <a:r>
              <a:rPr lang="en-US" altLang="ko-K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ko-KR" sz="1400" b="1" dirty="0">
                <a:latin typeface="Calibri" panose="020F0502020204030204" pitchFamily="34" charset="0"/>
                <a:cs typeface="Calibri" panose="020F0502020204030204" pitchFamily="34" charset="0"/>
              </a:rPr>
              <a:t>Hierarchical Structure of the top page</a:t>
            </a:r>
            <a:endParaRPr lang="ko-KR" altLang="ko-K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Aft>
                <a:spcPts val="200"/>
              </a:spcAft>
            </a:pPr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- Home directory : /SAT </a:t>
            </a:r>
            <a:endParaRPr lang="ko-KR" altLang="ko-K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Aft>
                <a:spcPts val="200"/>
              </a:spcAft>
            </a:pPr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- Data directory : /SAT/GK2A/AMI/L1B/FD/YYYYMM/DD/HH</a:t>
            </a:r>
            <a:endParaRPr lang="ko-KR" altLang="ko-K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Aft>
                <a:spcPts val="200"/>
              </a:spcAft>
            </a:pPr>
            <a:r>
              <a:rPr lang="en-US" altLang="ko-K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ko-KR" sz="1400" b="1" spc="-50" dirty="0">
                <a:latin typeface="Calibri" panose="020F0502020204030204" pitchFamily="34" charset="0"/>
                <a:cs typeface="Calibri" panose="020F0502020204030204" pitchFamily="34" charset="0"/>
              </a:rPr>
              <a:t>The latest 7 days data are available on RFS</a:t>
            </a:r>
            <a:r>
              <a:rPr lang="en-US" altLang="ko-KR" sz="1400" spc="-50" dirty="0">
                <a:latin typeface="Calibri" panose="020F0502020204030204" pitchFamily="34" charset="0"/>
                <a:cs typeface="Calibri" panose="020F0502020204030204" pitchFamily="34" charset="0"/>
              </a:rPr>
              <a:t>, so </a:t>
            </a:r>
            <a:r>
              <a:rPr lang="en-US" altLang="ko-KR" sz="1400" spc="-50" dirty="0" smtClean="0">
                <a:latin typeface="Calibri" panose="020F0502020204030204" pitchFamily="34" charset="0"/>
                <a:cs typeface="Calibri" panose="020F0502020204030204" pitchFamily="34" charset="0"/>
              </a:rPr>
              <a:t>files </a:t>
            </a:r>
            <a:r>
              <a:rPr lang="en-US" altLang="ko-KR" sz="1400" spc="-50" dirty="0">
                <a:latin typeface="Calibri" panose="020F0502020204030204" pitchFamily="34" charset="0"/>
                <a:cs typeface="Calibri" panose="020F0502020204030204" pitchFamily="34" charset="0"/>
              </a:rPr>
              <a:t>uploaded 7 days(168 hours) ago are removed </a:t>
            </a:r>
            <a:r>
              <a:rPr lang="en-US" altLang="ko-KR" sz="1400" spc="-50" dirty="0" smtClean="0"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US" altLang="ko-KR" sz="1400" spc="-50" dirty="0">
                <a:latin typeface="Calibri" panose="020F0502020204030204" pitchFamily="34" charset="0"/>
                <a:cs typeface="Calibri" panose="020F0502020204030204" pitchFamily="34" charset="0"/>
              </a:rPr>
              <a:t>every 00:00 UTC. </a:t>
            </a:r>
            <a:endParaRPr lang="ko-KR" altLang="ko-KR" sz="1400" spc="-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그림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45473"/>
            <a:ext cx="2664296" cy="2553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14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to read  and display GK2A data</a:t>
            </a:r>
            <a:endParaRPr lang="ko-KR" altLang="en-US" dirty="0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3"/>
          </p:nvPr>
        </p:nvSpPr>
        <p:spPr>
          <a:xfrm>
            <a:off x="111330" y="667624"/>
            <a:ext cx="8822082" cy="554170"/>
          </a:xfrm>
        </p:spPr>
        <p:txBody>
          <a:bodyPr>
            <a:noAutofit/>
          </a:bodyPr>
          <a:lstStyle/>
          <a:p>
            <a:pPr marL="57150" indent="-342900" latinLnBrk="0">
              <a:spcAft>
                <a:spcPts val="200"/>
              </a:spcAft>
              <a:buFont typeface="Wingdings" panose="05000000000000000000" pitchFamily="2" charset="2"/>
              <a:buChar char="l"/>
              <a:defRPr/>
            </a:pPr>
            <a:r>
              <a:rPr lang="en-GB" altLang="ko-KR" sz="2000" spc="-5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Arial" pitchFamily="34" charset="0"/>
              </a:rPr>
              <a:t>Sample data and sample codes to read GK2A data are available on NMSC website</a:t>
            </a:r>
            <a:endParaRPr lang="en-GB" altLang="ko-KR" sz="2000" spc="-50" dirty="0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76" y="1052736"/>
            <a:ext cx="9000000" cy="425512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844824"/>
            <a:ext cx="6881692" cy="4754813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339752" y="2780928"/>
            <a:ext cx="1368152" cy="360040"/>
          </a:xfrm>
          <a:prstGeom prst="rect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309908" y="3897052"/>
            <a:ext cx="2262091" cy="1188132"/>
          </a:xfrm>
          <a:prstGeom prst="rect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339752" y="5733256"/>
            <a:ext cx="640871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3752" y="530786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b="1" spc="-44" dirty="0" smtClean="0">
                <a:ln>
                  <a:solidFill>
                    <a:srgbClr val="153565">
                      <a:alpha val="0"/>
                    </a:srgb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“Customized </a:t>
            </a:r>
            <a:r>
              <a:rPr lang="en-US" altLang="ko-KR" sz="1400" b="1" spc="-44" dirty="0">
                <a:ln>
                  <a:solidFill>
                    <a:srgbClr val="153565">
                      <a:alpha val="0"/>
                    </a:srgb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processing tool” is provided </a:t>
            </a:r>
            <a:endParaRPr lang="en-US" altLang="ko-KR" sz="1400" b="1" spc="-44" dirty="0" smtClean="0">
              <a:ln>
                <a:solidFill>
                  <a:srgbClr val="153565">
                    <a:alpha val="0"/>
                  </a:srgbClr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z="1400" b="1" spc="-44" dirty="0" smtClean="0">
                <a:ln>
                  <a:solidFill>
                    <a:srgbClr val="153565">
                      <a:alpha val="0"/>
                    </a:srgb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-Display, analysis of GK2A data</a:t>
            </a:r>
            <a:endParaRPr lang="ko-KR" altLang="en-US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0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7918</TotalTime>
  <Words>712</Words>
  <Application>Microsoft Office PowerPoint</Application>
  <PresentationFormat>화면 슬라이드 쇼(4:3)</PresentationFormat>
  <Paragraphs>87</Paragraphs>
  <Slides>12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9" baseType="lpstr">
      <vt:lpstr>Arial</vt:lpstr>
      <vt:lpstr>Calibri</vt:lpstr>
      <vt:lpstr>ＭＳ Ｐゴシック</vt:lpstr>
      <vt:lpstr>맑은 고딕</vt:lpstr>
      <vt:lpstr>Wingdings</vt:lpstr>
      <vt:lpstr>宋体</vt:lpstr>
      <vt:lpstr>Office 테마</vt:lpstr>
      <vt:lpstr>Ways to share GEO-KOMPSAT-2A(GK2A) Data  and training materials</vt:lpstr>
      <vt:lpstr>Data Service : Geo-KOMPSAT-2A</vt:lpstr>
      <vt:lpstr>How to access the GK2A image (1)</vt:lpstr>
      <vt:lpstr>How to access the GK2A image(1)</vt:lpstr>
      <vt:lpstr>How to access the GK2A data (2)</vt:lpstr>
      <vt:lpstr>How to access the GK2A data (2)</vt:lpstr>
      <vt:lpstr>How to access the GK2A data (2)</vt:lpstr>
      <vt:lpstr>How to access the GK2A meteorological data in real-time (3)</vt:lpstr>
      <vt:lpstr>How to read  and display GK2A data</vt:lpstr>
      <vt:lpstr>Sharing training activities and materials by WMO/VLab CoE-Korea</vt:lpstr>
      <vt:lpstr>Sharing training activities and materials by WMO/VLab CoE-Korea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Tae-Hyeong OH</dc:creator>
  <cp:lastModifiedBy>User</cp:lastModifiedBy>
  <cp:revision>401</cp:revision>
  <cp:lastPrinted>2019-08-30T00:05:04Z</cp:lastPrinted>
  <dcterms:created xsi:type="dcterms:W3CDTF">2018-07-25T01:41:35Z</dcterms:created>
  <dcterms:modified xsi:type="dcterms:W3CDTF">2019-11-28T11:20:44Z</dcterms:modified>
</cp:coreProperties>
</file>