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1" r:id="rId3"/>
    <p:sldId id="258" r:id="rId4"/>
    <p:sldId id="263" r:id="rId5"/>
    <p:sldId id="259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BD2CF-E564-4F8A-9E17-A7A4AFBE2824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F057B-5886-45CE-B837-E1ACF5B2F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topic is imagery service on MSC website.</a:t>
            </a:r>
          </a:p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MSC website provides JPEG imagery for Asia and Oceania region.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provides imageries for Australia, Central Asia, Pacific Islands, Southeast Asia, and more.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easy way to access to Himawari-8 imagery on near-real time basis with animation in the last 24 hours.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provides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normal observation imagery but also various RGB composite images,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totally 15 type imageries are available on the website.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imagery is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example of selecting central-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6E656-7BCA-47BA-932F-B9CCCDF33D5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2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90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24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30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01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71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8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16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32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7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76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12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4614-A21D-462B-A7F7-8E02D8EA55C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BF2F-2C22-4997-AAAE-EECC1F712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47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gif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34" Type="http://schemas.openxmlformats.org/officeDocument/2006/relationships/image" Target="../media/image57.gi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Himawari Data distribution/dissemination</a:t>
            </a:r>
            <a:br>
              <a:rPr kumimoji="1" lang="en-US" altLang="ja-JP" dirty="0" smtClean="0"/>
            </a:br>
            <a:r>
              <a:rPr lang="en-US" altLang="ja-JP" dirty="0" smtClean="0"/>
              <a:t>services</a:t>
            </a:r>
            <a:endParaRPr kumimoji="1" lang="ja-JP" altLang="en-US" dirty="0"/>
          </a:p>
        </p:txBody>
      </p:sp>
      <p:sp>
        <p:nvSpPr>
          <p:cNvPr id="11" name="サブタイトル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Japan Meteorological Agency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81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右矢印 45"/>
          <p:cNvSpPr/>
          <p:nvPr/>
        </p:nvSpPr>
        <p:spPr>
          <a:xfrm rot="18466415">
            <a:off x="954472" y="2766142"/>
            <a:ext cx="3047461" cy="522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矢印 39"/>
          <p:cNvSpPr/>
          <p:nvPr/>
        </p:nvSpPr>
        <p:spPr>
          <a:xfrm>
            <a:off x="1754267" y="4689722"/>
            <a:ext cx="3205120" cy="575469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168297" y="6093296"/>
            <a:ext cx="2388988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068678" y="5420895"/>
            <a:ext cx="2016224" cy="1150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4" name="Picture 9" descr="01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2" y="4114255"/>
            <a:ext cx="11842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34900" y="1012726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000" b="1" dirty="0">
                <a:solidFill>
                  <a:schemeClr val="accent2"/>
                </a:solidFill>
                <a:latin typeface="Calibri" pitchFamily="34" charset="0"/>
              </a:rPr>
              <a:t>Himawari-8/9</a:t>
            </a:r>
          </a:p>
        </p:txBody>
      </p:sp>
      <p:sp>
        <p:nvSpPr>
          <p:cNvPr id="6" name="Line 50"/>
          <p:cNvSpPr>
            <a:spLocks noChangeShapeType="1"/>
          </p:cNvSpPr>
          <p:nvPr/>
        </p:nvSpPr>
        <p:spPr bwMode="auto">
          <a:xfrm flipH="1">
            <a:off x="812019" y="2296535"/>
            <a:ext cx="718471" cy="1952760"/>
          </a:xfrm>
          <a:prstGeom prst="line">
            <a:avLst/>
          </a:prstGeom>
          <a:noFill/>
          <a:ln w="381000">
            <a:solidFill>
              <a:srgbClr val="0066FF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69"/>
          <p:cNvSpPr txBox="1">
            <a:spLocks noChangeArrowheads="1"/>
          </p:cNvSpPr>
          <p:nvPr/>
        </p:nvSpPr>
        <p:spPr bwMode="auto">
          <a:xfrm>
            <a:off x="251520" y="2051556"/>
            <a:ext cx="1043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b="1" dirty="0">
                <a:solidFill>
                  <a:srgbClr val="0066FF"/>
                </a:solidFill>
                <a:latin typeface="Calibri" pitchFamily="34" charset="0"/>
              </a:rPr>
              <a:t>raw data</a:t>
            </a:r>
            <a:endParaRPr kumimoji="0" lang="ja-JP" altLang="en-US" b="1" dirty="0">
              <a:solidFill>
                <a:srgbClr val="0066FF"/>
              </a:solidFill>
              <a:latin typeface="Calibri" pitchFamily="34" charset="0"/>
            </a:endParaRPr>
          </a:p>
        </p:txBody>
      </p:sp>
      <p:pic>
        <p:nvPicPr>
          <p:cNvPr id="9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2" r="68700"/>
          <a:stretch>
            <a:fillRect/>
          </a:stretch>
        </p:blipFill>
        <p:spPr bwMode="auto">
          <a:xfrm>
            <a:off x="952602" y="1124744"/>
            <a:ext cx="1103312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21"/>
          <p:cNvSpPr txBox="1">
            <a:spLocks noChangeArrowheads="1"/>
          </p:cNvSpPr>
          <p:nvPr/>
        </p:nvSpPr>
        <p:spPr bwMode="auto">
          <a:xfrm>
            <a:off x="124542" y="5283592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000" b="1" dirty="0">
                <a:latin typeface="Calibri" pitchFamily="34" charset="0"/>
              </a:rPr>
              <a:t>JMA</a:t>
            </a:r>
            <a:endParaRPr kumimoji="0" lang="ja-JP" altLang="en-US" sz="2000" b="1" dirty="0">
              <a:latin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3768" y="868650"/>
            <a:ext cx="324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000" b="1" dirty="0" smtClean="0">
                <a:latin typeface="Calibri" pitchFamily="34" charset="0"/>
              </a:rPr>
              <a:t>Communication Satellite (CS)</a:t>
            </a:r>
            <a:endParaRPr kumimoji="0" lang="ja-JP" altLang="en-US" sz="2000" b="1" dirty="0">
              <a:latin typeface="Calibri" pitchFamily="34" charset="0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5484015" y="2494637"/>
            <a:ext cx="1392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HRIT</a:t>
            </a:r>
            <a:r>
              <a:rPr kumimoji="0" lang="ja-JP" alt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kumimoji="0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files,</a:t>
            </a:r>
          </a:p>
          <a:p>
            <a:r>
              <a:rPr kumimoji="0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SATAID files</a:t>
            </a:r>
            <a:endParaRPr kumimoji="0" lang="ja-JP" altLang="en-US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3534059" y="3986802"/>
            <a:ext cx="1297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0" lang="en-US" altLang="ja-JP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 charset="-128"/>
              </a:rPr>
              <a:t>All imagery</a:t>
            </a:r>
          </a:p>
          <a:p>
            <a:pPr eaLnBrk="0" hangingPunct="0">
              <a:defRPr/>
            </a:pPr>
            <a:r>
              <a:rPr kumimoji="0" lang="en-US" altLang="ja-JP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 charset="-128"/>
              </a:rPr>
              <a:t>(full </a:t>
            </a:r>
            <a:r>
              <a:rPr kumimoji="0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 charset="-128"/>
              </a:rPr>
              <a:t>data</a:t>
            </a:r>
            <a:r>
              <a:rPr kumimoji="0" lang="en-US" altLang="ja-JP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 charset="-128"/>
              </a:rPr>
              <a:t>)</a:t>
            </a: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1052624" y="5424301"/>
            <a:ext cx="26386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800" b="1" u="sng" dirty="0" err="1" smtClean="0">
                <a:solidFill>
                  <a:srgbClr val="00B050"/>
                </a:solidFill>
                <a:latin typeface="Calibri" pitchFamily="34" charset="0"/>
              </a:rPr>
              <a:t>HimawariCloud</a:t>
            </a:r>
            <a:r>
              <a:rPr kumimoji="0" lang="en-US" altLang="ja-JP" sz="2800" b="1" u="sng" dirty="0" smtClean="0">
                <a:solidFill>
                  <a:srgbClr val="00B050"/>
                </a:solidFill>
                <a:latin typeface="Calibri" pitchFamily="34" charset="0"/>
              </a:rPr>
              <a:t> service</a:t>
            </a:r>
            <a:endParaRPr kumimoji="0" lang="en-US" altLang="ja-JP" sz="2800" b="1" u="sng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52045" y="1466781"/>
            <a:ext cx="2256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err="1" smtClean="0">
                <a:solidFill>
                  <a:srgbClr val="FF0000"/>
                </a:solidFill>
              </a:rPr>
              <a:t>HimawariCast</a:t>
            </a:r>
            <a:endParaRPr kumimoji="1" lang="en-US" altLang="ja-JP" sz="2800" b="1" u="sng" dirty="0" smtClean="0">
              <a:solidFill>
                <a:srgbClr val="FF0000"/>
              </a:solidFill>
            </a:endParaRPr>
          </a:p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b="1" u="sng" dirty="0" smtClean="0">
                <a:solidFill>
                  <a:srgbClr val="FF0000"/>
                </a:solidFill>
              </a:rPr>
              <a:t>service</a:t>
            </a:r>
            <a:endParaRPr kumimoji="1" lang="ja-JP" alt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18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044">
            <a:off x="3243158" y="1320549"/>
            <a:ext cx="1409251" cy="52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6049" y="3404808"/>
            <a:ext cx="792088" cy="9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Documents and Settings\JMA1D77\Local Settings\Temporary Internet Files\Content.IE5\IBZMAYEB\MC900433953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891" y="5681703"/>
            <a:ext cx="562244" cy="562244"/>
          </a:xfrm>
          <a:prstGeom prst="rect">
            <a:avLst/>
          </a:prstGeom>
          <a:noFill/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243665" y="6197242"/>
            <a:ext cx="856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000" b="1" dirty="0" smtClean="0">
                <a:latin typeface="Calibri" pitchFamily="34" charset="0"/>
              </a:rPr>
              <a:t>Users</a:t>
            </a:r>
          </a:p>
        </p:txBody>
      </p:sp>
      <p:pic>
        <p:nvPicPr>
          <p:cNvPr id="22" name="Picture 18" descr="020ＭＤＵＳ1"/>
          <p:cNvPicPr>
            <a:picLocks noChangeAspect="1" noChangeArrowheads="1"/>
          </p:cNvPicPr>
          <p:nvPr/>
        </p:nvPicPr>
        <p:blipFill>
          <a:blip r:embed="rId7" cstate="print"/>
          <a:srcRect l="81435" t="32000" r="-1794"/>
          <a:stretch>
            <a:fillRect/>
          </a:stretch>
        </p:blipFill>
        <p:spPr bwMode="auto">
          <a:xfrm>
            <a:off x="6876256" y="5265192"/>
            <a:ext cx="360040" cy="6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Documents and Settings\JMA1D77\Local Settings\Temporary Internet Files\Content.IE5\WSAHXZVM\MC90043394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9526" y="5628993"/>
            <a:ext cx="616913" cy="667664"/>
          </a:xfrm>
          <a:prstGeom prst="rect">
            <a:avLst/>
          </a:prstGeom>
          <a:noFill/>
        </p:spPr>
      </p:pic>
      <p:sp>
        <p:nvSpPr>
          <p:cNvPr id="25" name="テキスト ボックス 21"/>
          <p:cNvSpPr txBox="1">
            <a:spLocks noChangeArrowheads="1"/>
          </p:cNvSpPr>
          <p:nvPr/>
        </p:nvSpPr>
        <p:spPr bwMode="auto">
          <a:xfrm>
            <a:off x="2557285" y="3563724"/>
            <a:ext cx="1366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dirty="0" smtClean="0">
                <a:latin typeface="Calibri" pitchFamily="34" charset="0"/>
              </a:rPr>
              <a:t>CS </a:t>
            </a:r>
            <a:r>
              <a:rPr kumimoji="0" lang="en-US" altLang="ja-JP" dirty="0">
                <a:latin typeface="Calibri" pitchFamily="34" charset="0"/>
              </a:rPr>
              <a:t>Operator</a:t>
            </a:r>
            <a:endParaRPr kumimoji="0" lang="ja-JP" altLang="en-US" dirty="0">
              <a:latin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705998"/>
            <a:ext cx="133191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072835"/>
            <a:ext cx="1157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80898"/>
            <a:ext cx="1414463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98900"/>
            <a:ext cx="11493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7452320" y="1714060"/>
            <a:ext cx="1691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 dirty="0">
                <a:latin typeface="Calibri" panose="020F0502020204030204" pitchFamily="34" charset="0"/>
              </a:rPr>
              <a:t>C-band antenna</a:t>
            </a:r>
            <a:endParaRPr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7672888" y="2824097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 dirty="0">
                <a:latin typeface="Calibri" panose="020F0502020204030204" pitchFamily="34" charset="0"/>
              </a:rPr>
              <a:t>LNB</a:t>
            </a:r>
            <a:endParaRPr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>
            <a:spLocks noChangeArrowheads="1"/>
          </p:cNvSpPr>
          <p:nvPr/>
        </p:nvSpPr>
        <p:spPr bwMode="auto">
          <a:xfrm>
            <a:off x="7343787" y="3750406"/>
            <a:ext cx="18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 dirty="0">
                <a:latin typeface="Calibri" panose="020F0502020204030204" pitchFamily="34" charset="0"/>
              </a:rPr>
              <a:t>DVB-S2 receiver</a:t>
            </a:r>
            <a:endParaRPr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7596188" y="4891062"/>
            <a:ext cx="154779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Calibri" panose="020F0502020204030204" pitchFamily="34" charset="0"/>
              </a:rPr>
              <a:t>PC &amp; software</a:t>
            </a:r>
            <a:endParaRPr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34" name="左大かっこ 33"/>
          <p:cNvSpPr/>
          <p:nvPr/>
        </p:nvSpPr>
        <p:spPr>
          <a:xfrm>
            <a:off x="7416800" y="767818"/>
            <a:ext cx="215900" cy="4533390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>
              <a:latin typeface="Calibri" pitchFamily="34" charset="0"/>
            </a:endParaRPr>
          </a:p>
        </p:txBody>
      </p:sp>
      <p:cxnSp>
        <p:nvCxnSpPr>
          <p:cNvPr id="35" name="直線矢印コネクタ 34"/>
          <p:cNvCxnSpPr>
            <a:stCxn id="34" idx="1"/>
            <a:endCxn id="22" idx="0"/>
          </p:cNvCxnSpPr>
          <p:nvPr/>
        </p:nvCxnSpPr>
        <p:spPr>
          <a:xfrm flipH="1">
            <a:off x="7056276" y="3034513"/>
            <a:ext cx="360524" cy="223067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020ＭＤＵＳ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8576"/>
          <a:stretch/>
        </p:blipFill>
        <p:spPr bwMode="auto">
          <a:xfrm>
            <a:off x="4948170" y="4710224"/>
            <a:ext cx="1440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136817" y="5677217"/>
            <a:ext cx="1042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000" b="1" dirty="0" smtClean="0">
                <a:latin typeface="Calibri" pitchFamily="34" charset="0"/>
              </a:rPr>
              <a:t>NMHSs</a:t>
            </a:r>
            <a:endParaRPr kumimoji="0" lang="ja-JP" altLang="en-US" sz="2000" b="1" dirty="0">
              <a:latin typeface="Calibri" pitchFamily="34" charset="0"/>
            </a:endParaRPr>
          </a:p>
        </p:txBody>
      </p:sp>
      <p:sp>
        <p:nvSpPr>
          <p:cNvPr id="2" name="雲 1"/>
          <p:cNvSpPr/>
          <p:nvPr/>
        </p:nvSpPr>
        <p:spPr>
          <a:xfrm>
            <a:off x="2087794" y="4573641"/>
            <a:ext cx="1584176" cy="97297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6302091" y="5512115"/>
            <a:ext cx="457435" cy="233755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右矢印 43"/>
          <p:cNvSpPr/>
          <p:nvPr/>
        </p:nvSpPr>
        <p:spPr>
          <a:xfrm rot="3852841">
            <a:off x="3668035" y="3117431"/>
            <a:ext cx="2834460" cy="522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雲 41"/>
          <p:cNvSpPr/>
          <p:nvPr/>
        </p:nvSpPr>
        <p:spPr>
          <a:xfrm>
            <a:off x="3574047" y="5877272"/>
            <a:ext cx="1519238" cy="647700"/>
          </a:xfrm>
          <a:prstGeom prst="cloud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altLang="ja-JP" sz="2000" b="1" dirty="0">
                <a:solidFill>
                  <a:prstClr val="black"/>
                </a:solidFill>
                <a:latin typeface="Calibri" pitchFamily="34" charset="0"/>
              </a:rPr>
              <a:t>Archive</a:t>
            </a:r>
          </a:p>
          <a:p>
            <a:pPr algn="ctr">
              <a:lnSpc>
                <a:spcPts val="1800"/>
              </a:lnSpc>
            </a:pPr>
            <a:r>
              <a:rPr lang="en-US" altLang="ja-JP" sz="2000" b="1" dirty="0">
                <a:solidFill>
                  <a:prstClr val="black"/>
                </a:solidFill>
                <a:latin typeface="Calibri" pitchFamily="34" charset="0"/>
              </a:rPr>
              <a:t>Server</a:t>
            </a:r>
            <a:endParaRPr lang="ja-JP" altLang="en-US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" name="Line 50"/>
          <p:cNvSpPr>
            <a:spLocks noChangeShapeType="1"/>
          </p:cNvSpPr>
          <p:nvPr/>
        </p:nvSpPr>
        <p:spPr bwMode="auto">
          <a:xfrm>
            <a:off x="3429585" y="5661371"/>
            <a:ext cx="360362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Line 50"/>
          <p:cNvSpPr>
            <a:spLocks noChangeShapeType="1"/>
          </p:cNvSpPr>
          <p:nvPr/>
        </p:nvSpPr>
        <p:spPr bwMode="auto">
          <a:xfrm flipV="1">
            <a:off x="5013910" y="5516909"/>
            <a:ext cx="360362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2879882" y="6456823"/>
            <a:ext cx="30569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>
                <a:solidFill>
                  <a:prstClr val="black"/>
                </a:solidFill>
              </a:rPr>
              <a:t>Operated </a:t>
            </a:r>
            <a:r>
              <a:rPr lang="en-US" altLang="ja-JP" sz="1200" dirty="0">
                <a:solidFill>
                  <a:prstClr val="black"/>
                </a:solidFill>
              </a:rPr>
              <a:t>by Japanese Science </a:t>
            </a:r>
            <a:r>
              <a:rPr lang="en-US" altLang="ja-JP" sz="1200" dirty="0" smtClean="0">
                <a:solidFill>
                  <a:prstClr val="black"/>
                </a:solidFill>
              </a:rPr>
              <a:t>Group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8" name="タイトル 1"/>
          <p:cNvSpPr txBox="1">
            <a:spLocks/>
          </p:cNvSpPr>
          <p:nvPr/>
        </p:nvSpPr>
        <p:spPr bwMode="auto">
          <a:xfrm>
            <a:off x="0" y="-4251"/>
            <a:ext cx="9144000" cy="72234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4000" b="1" dirty="0" smtClean="0">
                <a:solidFill>
                  <a:schemeClr val="bg1"/>
                </a:solidFill>
              </a:rPr>
              <a:t>Himawari-8/9 </a:t>
            </a:r>
            <a:r>
              <a:rPr lang="en-US" altLang="ja-JP" sz="4000" b="1" dirty="0">
                <a:solidFill>
                  <a:schemeClr val="bg1"/>
                </a:solidFill>
              </a:rPr>
              <a:t>Data 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Dissemination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0" y="731346"/>
            <a:ext cx="9144000" cy="252028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Himawari-8 data </a:t>
            </a:r>
            <a:r>
              <a:rPr lang="en-US" altLang="ja-JP" sz="2400" dirty="0"/>
              <a:t>are </a:t>
            </a:r>
            <a:r>
              <a:rPr lang="en-US" altLang="ja-JP" sz="2400" dirty="0" smtClean="0"/>
              <a:t>being redistributed to foreign </a:t>
            </a:r>
            <a:r>
              <a:rPr lang="en-US" altLang="ja-JP" sz="2400" dirty="0"/>
              <a:t>and </a:t>
            </a:r>
            <a:r>
              <a:rPr lang="en-US" altLang="ja-JP" sz="2400" dirty="0" smtClean="0"/>
              <a:t>domestic R&amp;D users by the following Japanese scientific institutes.</a:t>
            </a:r>
          </a:p>
          <a:p>
            <a:pPr lvl="1"/>
            <a:r>
              <a:rPr kumimoji="0" lang="en-US" altLang="ja-JP" sz="2000" dirty="0" smtClean="0"/>
              <a:t>NICT* (via Science Cloud)</a:t>
            </a:r>
            <a:endParaRPr kumimoji="0" lang="en-US" altLang="ja-JP" sz="2000" dirty="0"/>
          </a:p>
          <a:p>
            <a:pPr lvl="1"/>
            <a:r>
              <a:rPr kumimoji="0" lang="en-US" altLang="ja-JP" sz="2000" dirty="0" smtClean="0"/>
              <a:t>JAXA** (via </a:t>
            </a:r>
            <a:r>
              <a:rPr kumimoji="0" lang="en-US" altLang="ja-JP" sz="2000" dirty="0" err="1" smtClean="0"/>
              <a:t>Himawari</a:t>
            </a:r>
            <a:r>
              <a:rPr kumimoji="0" lang="en-US" altLang="ja-JP" sz="2000" dirty="0" smtClean="0"/>
              <a:t> Monitor)</a:t>
            </a:r>
          </a:p>
          <a:p>
            <a:pPr lvl="1"/>
            <a:r>
              <a:rPr kumimoji="0" lang="en-US" altLang="ja-JP" sz="2000" dirty="0" smtClean="0"/>
              <a:t>University</a:t>
            </a:r>
            <a:r>
              <a:rPr kumimoji="0" lang="ja-JP" altLang="en-US" sz="2000" dirty="0" smtClean="0"/>
              <a:t> </a:t>
            </a:r>
            <a:r>
              <a:rPr kumimoji="0" lang="en-US" altLang="ja-JP" sz="2000" dirty="0"/>
              <a:t>of </a:t>
            </a:r>
            <a:r>
              <a:rPr kumimoji="0" lang="en-US" altLang="ja-JP" sz="2000" dirty="0" smtClean="0"/>
              <a:t>Tokyo (via DIAS; </a:t>
            </a:r>
            <a:r>
              <a:rPr lang="en-US" altLang="ja-JP" sz="2000" dirty="0" smtClean="0"/>
              <a:t>Data </a:t>
            </a:r>
            <a:r>
              <a:rPr lang="en-US" altLang="ja-JP" sz="2000" dirty="0"/>
              <a:t>Integration and Analysis System)</a:t>
            </a:r>
            <a:endParaRPr kumimoji="0" lang="en-US" altLang="ja-JP" sz="2000" dirty="0"/>
          </a:p>
          <a:p>
            <a:pPr lvl="1"/>
            <a:r>
              <a:rPr kumimoji="0" lang="en-US" altLang="ja-JP" sz="2000" dirty="0"/>
              <a:t>Chiba </a:t>
            </a:r>
            <a:r>
              <a:rPr kumimoji="0" lang="en-US" altLang="ja-JP" sz="2000" dirty="0" smtClean="0"/>
              <a:t>University</a:t>
            </a:r>
            <a:r>
              <a:rPr kumimoji="0" lang="ja-JP" altLang="en-US" sz="2000" dirty="0"/>
              <a:t> </a:t>
            </a:r>
            <a:r>
              <a:rPr kumimoji="0" lang="en-US" altLang="ja-JP" sz="2000" dirty="0" err="1" smtClean="0"/>
              <a:t>CEReS</a:t>
            </a:r>
            <a:r>
              <a:rPr kumimoji="0" lang="en-US" altLang="ja-JP" sz="2000" dirty="0" smtClean="0"/>
              <a:t>***</a:t>
            </a:r>
            <a:endParaRPr kumimoji="0" lang="en-US" altLang="ja-JP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6" y="3107610"/>
            <a:ext cx="3093740" cy="257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25890"/>
            <a:ext cx="3384376" cy="255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07610"/>
            <a:ext cx="3528392" cy="231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44" y="4038220"/>
            <a:ext cx="2920846" cy="231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4427984" y="1636895"/>
            <a:ext cx="471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200" dirty="0" smtClean="0"/>
              <a:t>*      National </a:t>
            </a:r>
            <a:r>
              <a:rPr kumimoji="0" lang="en-US" altLang="ja-JP" sz="1200" dirty="0"/>
              <a:t>Institute of information and Communications Technology</a:t>
            </a:r>
            <a:endParaRPr lang="ja-JP" altLang="en-US" sz="1200" dirty="0"/>
          </a:p>
        </p:txBody>
      </p:sp>
      <p:sp>
        <p:nvSpPr>
          <p:cNvPr id="10" name="正方形/長方形 9"/>
          <p:cNvSpPr/>
          <p:nvPr/>
        </p:nvSpPr>
        <p:spPr>
          <a:xfrm>
            <a:off x="4427984" y="1805840"/>
            <a:ext cx="28306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200" dirty="0" smtClean="0"/>
              <a:t>**    </a:t>
            </a:r>
            <a:r>
              <a:rPr lang="en-US" altLang="ja-JP" sz="1200" dirty="0" smtClean="0"/>
              <a:t>Japan </a:t>
            </a:r>
            <a:r>
              <a:rPr lang="en-US" altLang="ja-JP" sz="1200" dirty="0"/>
              <a:t>Aerospace Exploration Agency</a:t>
            </a:r>
            <a:endParaRPr lang="ja-JP" altLang="en-US" sz="1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427984" y="1966515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200" dirty="0" smtClean="0"/>
              <a:t>***</a:t>
            </a:r>
            <a:r>
              <a:rPr kumimoji="0" lang="en-US" altLang="ja-JP" sz="1050" dirty="0" smtClean="0"/>
              <a:t>  </a:t>
            </a:r>
            <a:r>
              <a:rPr lang="en-US" altLang="ja-JP" sz="1200" dirty="0"/>
              <a:t>Center for Environmental Remote Sensing</a:t>
            </a:r>
            <a:endParaRPr lang="ja-JP" altLang="en-US" sz="1200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0" y="-4250"/>
            <a:ext cx="9144000" cy="61108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Data Distribution Services by Cooperation Institutes</a:t>
            </a:r>
          </a:p>
        </p:txBody>
      </p:sp>
    </p:spTree>
    <p:extLst>
      <p:ext uri="{BB962C8B-B14F-4D97-AF65-F5344CB8AC3E}">
        <p14:creationId xmlns:p14="http://schemas.microsoft.com/office/powerpoint/2010/main" val="348255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" name="テキスト ボックス 1"/>
          <p:cNvSpPr txBox="1"/>
          <p:nvPr/>
        </p:nvSpPr>
        <p:spPr>
          <a:xfrm>
            <a:off x="4716016" y="865743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JMA provides the Web site and the User’s Guide documentation.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prstClr val="black"/>
                </a:solidFill>
              </a:rPr>
              <a:t>RGB </a:t>
            </a:r>
            <a:r>
              <a:rPr lang="en-US" altLang="ja-JP" dirty="0" smtClean="0">
                <a:solidFill>
                  <a:prstClr val="black"/>
                </a:solidFill>
              </a:rPr>
              <a:t>composite imagery </a:t>
            </a:r>
            <a:r>
              <a:rPr lang="en-US" altLang="ja-JP" dirty="0">
                <a:solidFill>
                  <a:prstClr val="black"/>
                </a:solidFill>
              </a:rPr>
              <a:t>based on the WMO standard recipe are </a:t>
            </a:r>
            <a:r>
              <a:rPr lang="en-US" altLang="ja-JP" dirty="0" smtClean="0">
                <a:solidFill>
                  <a:prstClr val="black"/>
                </a:solidFill>
              </a:rPr>
              <a:t>produced from Himawari-8 </a:t>
            </a:r>
            <a:r>
              <a:rPr lang="en-US" altLang="ja-JP" dirty="0">
                <a:solidFill>
                  <a:prstClr val="black"/>
                </a:solidFill>
              </a:rPr>
              <a:t>imagery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  <a:r>
              <a:rPr lang="en-US" altLang="ja-JP" b="1" dirty="0">
                <a:solidFill>
                  <a:srgbClr val="0000FF"/>
                </a:solidFill>
              </a:rPr>
              <a:t> </a:t>
            </a:r>
            <a:endParaRPr lang="en-US" altLang="ja-JP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prstClr val="black"/>
                </a:solidFill>
              </a:rPr>
              <a:t>Products </a:t>
            </a:r>
            <a:r>
              <a:rPr lang="en-US" altLang="ja-JP" dirty="0">
                <a:solidFill>
                  <a:prstClr val="black"/>
                </a:solidFill>
              </a:rPr>
              <a:t>are provided for </a:t>
            </a:r>
            <a:r>
              <a:rPr lang="en-US" altLang="ja-JP" dirty="0" smtClean="0">
                <a:solidFill>
                  <a:prstClr val="black"/>
                </a:solidFill>
              </a:rPr>
              <a:t>supporting SWFDP in RA II/RA </a:t>
            </a:r>
            <a:r>
              <a:rPr lang="en-US" altLang="ja-JP" dirty="0">
                <a:solidFill>
                  <a:prstClr val="black"/>
                </a:solidFill>
              </a:rPr>
              <a:t>V region.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prstClr val="black"/>
                </a:solidFill>
              </a:rPr>
              <a:t>IR(10.4</a:t>
            </a:r>
            <a:r>
              <a:rPr lang="en-US" altLang="ja-JP" dirty="0" smtClean="0"/>
              <a:t>μ</a:t>
            </a:r>
            <a:r>
              <a:rPr lang="en-US" altLang="ja-JP" dirty="0" smtClean="0">
                <a:solidFill>
                  <a:prstClr val="black"/>
                </a:solidFill>
              </a:rPr>
              <a:t>m</a:t>
            </a:r>
            <a:r>
              <a:rPr lang="en-US" altLang="ja-JP" dirty="0">
                <a:solidFill>
                  <a:prstClr val="black"/>
                </a:solidFill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</a:rPr>
              <a:t>IR(3.9</a:t>
            </a:r>
            <a:r>
              <a:rPr lang="en-US" altLang="ja-JP" dirty="0"/>
              <a:t>μ</a:t>
            </a:r>
            <a:r>
              <a:rPr lang="en-US" altLang="ja-JP" dirty="0" smtClean="0">
                <a:solidFill>
                  <a:prstClr val="black"/>
                </a:solidFill>
              </a:rPr>
              <a:t>m</a:t>
            </a:r>
            <a:r>
              <a:rPr lang="en-US" altLang="ja-JP" dirty="0">
                <a:solidFill>
                  <a:prstClr val="black"/>
                </a:solidFill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</a:rPr>
              <a:t>WV(6.2</a:t>
            </a:r>
            <a:r>
              <a:rPr lang="en-US" altLang="ja-JP" dirty="0" smtClean="0"/>
              <a:t>μ</a:t>
            </a:r>
            <a:r>
              <a:rPr lang="en-US" altLang="ja-JP" dirty="0" smtClean="0">
                <a:solidFill>
                  <a:prstClr val="black"/>
                </a:solidFill>
              </a:rPr>
              <a:t>m</a:t>
            </a:r>
            <a:r>
              <a:rPr lang="en-US" altLang="ja-JP" dirty="0">
                <a:solidFill>
                  <a:prstClr val="black"/>
                </a:solidFill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</a:rPr>
              <a:t>VIS(0.64</a:t>
            </a:r>
            <a:r>
              <a:rPr lang="en-US" altLang="ja-JP" dirty="0" smtClean="0"/>
              <a:t>μ</a:t>
            </a:r>
            <a:r>
              <a:rPr lang="en-US" altLang="ja-JP" dirty="0" smtClean="0">
                <a:solidFill>
                  <a:prstClr val="black"/>
                </a:solidFill>
              </a:rPr>
              <a:t>m), Heavy Rainfall Potential Areas and </a:t>
            </a:r>
            <a:r>
              <a:rPr lang="en-US" altLang="ja-JP" dirty="0" smtClean="0"/>
              <a:t>Sandwich Imagery </a:t>
            </a:r>
            <a:r>
              <a:rPr lang="en-US" altLang="ja-JP" dirty="0" smtClean="0">
                <a:solidFill>
                  <a:prstClr val="black"/>
                </a:solidFill>
              </a:rPr>
              <a:t>are also provided.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6219357"/>
            <a:ext cx="54360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b="1" dirty="0">
                <a:solidFill>
                  <a:schemeClr val="accent2">
                    <a:lumMod val="75000"/>
                  </a:schemeClr>
                </a:solidFill>
              </a:rPr>
              <a:t>http://www.data.jma.go.jp/mscweb/data/himawari/index.html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2508" r="3136" b="4018"/>
          <a:stretch/>
        </p:blipFill>
        <p:spPr bwMode="auto">
          <a:xfrm>
            <a:off x="46049" y="980728"/>
            <a:ext cx="4597959" cy="510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スライド番号プレースホルダー 6"/>
          <p:cNvSpPr txBox="1">
            <a:spLocks/>
          </p:cNvSpPr>
          <p:nvPr/>
        </p:nvSpPr>
        <p:spPr>
          <a:xfrm>
            <a:off x="6999956" y="62705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3" y="1005759"/>
            <a:ext cx="4553633" cy="52124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84" y="3936204"/>
            <a:ext cx="2817497" cy="1692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893817" y="3936204"/>
            <a:ext cx="225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Day Microphysics RGB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117181" y="4106964"/>
            <a:ext cx="2817499" cy="1728582"/>
            <a:chOff x="5164137" y="4358569"/>
            <a:chExt cx="2817499" cy="1728582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137" y="4395151"/>
              <a:ext cx="2817499" cy="1692000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5172872" y="4358569"/>
              <a:ext cx="13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chemeClr val="bg1"/>
                  </a:solidFill>
                </a:rPr>
                <a:t>Airmass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 RGB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349278" y="4365070"/>
            <a:ext cx="2817499" cy="1712598"/>
            <a:chOff x="5396234" y="4579097"/>
            <a:chExt cx="2817499" cy="1712598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234" y="4599695"/>
              <a:ext cx="2817499" cy="1692000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5396234" y="4579097"/>
              <a:ext cx="1955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Day Snow-Fog RGB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591206" y="4597538"/>
            <a:ext cx="2817499" cy="1692000"/>
            <a:chOff x="5638162" y="4849143"/>
            <a:chExt cx="2817499" cy="169200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2" y="4849143"/>
              <a:ext cx="2817499" cy="1692000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638162" y="4867444"/>
              <a:ext cx="1879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Natural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 Color RGB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5807824" y="4752689"/>
            <a:ext cx="2861412" cy="1726747"/>
            <a:chOff x="5854780" y="5004294"/>
            <a:chExt cx="2861412" cy="1726747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5854780" y="5004294"/>
              <a:ext cx="2821676" cy="1726747"/>
              <a:chOff x="5854780" y="5004294"/>
              <a:chExt cx="2821676" cy="1726747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8957" y="5039041"/>
                <a:ext cx="2817499" cy="1692000"/>
              </a:xfrm>
              <a:prstGeom prst="rect">
                <a:avLst/>
              </a:prstGeom>
            </p:spPr>
          </p:pic>
          <p:sp>
            <p:nvSpPr>
              <p:cNvPr id="30" name="テキスト ボックス 29"/>
              <p:cNvSpPr txBox="1"/>
              <p:nvPr/>
            </p:nvSpPr>
            <p:spPr>
              <a:xfrm>
                <a:off x="5854780" y="5004294"/>
                <a:ext cx="27778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bg1"/>
                    </a:solidFill>
                  </a:rPr>
                  <a:t>True Color Reproduction Image</a:t>
                </a:r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テキスト ボックス 34"/>
            <p:cNvSpPr txBox="1"/>
            <p:nvPr/>
          </p:nvSpPr>
          <p:spPr>
            <a:xfrm>
              <a:off x="6550663" y="6445676"/>
              <a:ext cx="21655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FFFF00"/>
                  </a:solidFill>
                </a:rPr>
                <a:t>JMA, NOAA/NESDISS, CSU/CIRA</a:t>
              </a:r>
              <a:endParaRPr kumimoji="1" lang="ja-JP" altLang="en-US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6047717" y="4975697"/>
            <a:ext cx="2817499" cy="1692000"/>
            <a:chOff x="6067121" y="5201644"/>
            <a:chExt cx="2817499" cy="1692000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121" y="5201644"/>
              <a:ext cx="2817499" cy="1692000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6113658" y="5207261"/>
              <a:ext cx="2602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chemeClr val="bg1"/>
                  </a:solidFill>
                </a:rPr>
                <a:t>Heavy rainfall potential areas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6268438" y="5161104"/>
            <a:ext cx="2817499" cy="1692000"/>
            <a:chOff x="6043803" y="5226360"/>
            <a:chExt cx="2817499" cy="1692000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803" y="5226360"/>
              <a:ext cx="2817499" cy="1692000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6068389" y="525463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Sandwich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タイトル 1"/>
          <p:cNvSpPr txBox="1">
            <a:spLocks/>
          </p:cNvSpPr>
          <p:nvPr/>
        </p:nvSpPr>
        <p:spPr bwMode="auto">
          <a:xfrm>
            <a:off x="0" y="-4250"/>
            <a:ext cx="9144000" cy="61108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b="1" dirty="0" smtClean="0">
                <a:solidFill>
                  <a:schemeClr val="bg1"/>
                </a:solidFill>
              </a:rPr>
              <a:t>Web based Quick-Look Imagery</a:t>
            </a:r>
            <a:endParaRPr lang="en-US" altLang="ja-JP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76672"/>
            <a:ext cx="9124648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683568" y="188640"/>
            <a:ext cx="7776864" cy="7299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en-US" altLang="ja-JP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12837" y="731872"/>
            <a:ext cx="3360828" cy="1023426"/>
          </a:xfrm>
          <a:prstGeom prst="roundRect">
            <a:avLst>
              <a:gd name="adj" fmla="val 8259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JMA24BF\Pictures\ひまわり受信エリア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64" y="1967357"/>
            <a:ext cx="4381200" cy="43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2"/>
          <p:cNvSpPr>
            <a:spLocks noChangeArrowheads="1"/>
          </p:cNvSpPr>
          <p:nvPr/>
        </p:nvSpPr>
        <p:spPr bwMode="auto">
          <a:xfrm>
            <a:off x="2302347" y="1884228"/>
            <a:ext cx="2459446" cy="289441"/>
          </a:xfrm>
          <a:prstGeom prst="wedgeRoundRectCallout">
            <a:avLst>
              <a:gd name="adj1" fmla="val -4179"/>
              <a:gd name="adj2" fmla="val 133313"/>
              <a:gd name="adj3" fmla="val 1666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 Area of Himawari-8/9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3121" y="918908"/>
            <a:ext cx="2762674" cy="5873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HimawariCast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Receiving Systems</a:t>
            </a:r>
            <a:endParaRPr kumimoji="1" lang="en-US" altLang="ja-JP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altLang="ja-JP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768137" y="1816363"/>
            <a:ext cx="150179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ja-JP" alt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>
              <a:lnSpc>
                <a:spcPts val="2000"/>
              </a:lnSpc>
            </a:pPr>
            <a:r>
              <a:rPr lang="en-US" altLang="ja-JP" sz="1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 </a:t>
            </a:r>
            <a:r>
              <a:rPr lang="en-US" altLang="ja-JP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Kong, China</a:t>
            </a:r>
            <a:endParaRPr lang="ja-JP" altLang="en-U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Macau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Nepal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Bhutan</a:t>
            </a:r>
            <a:endParaRPr lang="ja-JP" altLang="en-US" sz="1200" b="1" dirty="0" smtClean="0">
              <a:solidFill>
                <a:schemeClr val="tx2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  <a:endParaRPr lang="ja-JP" altLang="en-US" sz="1200" b="1" dirty="0" smtClean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  <a:endParaRPr lang="ja-JP" altLang="en-US" sz="1200" b="1" dirty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Laos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Sri Lanka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  <a:endParaRPr lang="ja-JP" altLang="en-US" sz="1200" b="1" dirty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  <a:endParaRPr lang="ja-JP" altLang="en-US" sz="1200" b="1" dirty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Cambodia</a:t>
            </a:r>
            <a:endParaRPr lang="ja-JP" altLang="en-US" sz="1200" b="1" dirty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US" altLang="ja-JP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  <a:endParaRPr lang="ja-JP" alt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588058" y="2327984"/>
            <a:ext cx="2011746" cy="663560"/>
          </a:xfrm>
          <a:custGeom>
            <a:avLst/>
            <a:gdLst>
              <a:gd name="T0" fmla="*/ 1266 w 1266"/>
              <a:gd name="T1" fmla="*/ 622 h 622"/>
              <a:gd name="T2" fmla="*/ 0 w 1266"/>
              <a:gd name="T3" fmla="*/ 0 h 622"/>
              <a:gd name="T4" fmla="*/ 0 60000 65536"/>
              <a:gd name="T5" fmla="*/ 0 60000 65536"/>
              <a:gd name="T6" fmla="*/ 0 w 1266"/>
              <a:gd name="T7" fmla="*/ 0 h 622"/>
              <a:gd name="T8" fmla="*/ 1266 w 1266"/>
              <a:gd name="T9" fmla="*/ 622 h 6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6" h="622">
                <a:moveTo>
                  <a:pt x="1266" y="62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372034" y="2515457"/>
            <a:ext cx="2626289" cy="820438"/>
          </a:xfrm>
          <a:custGeom>
            <a:avLst/>
            <a:gdLst>
              <a:gd name="T0" fmla="*/ 1541 w 1541"/>
              <a:gd name="T1" fmla="*/ 479 h 479"/>
              <a:gd name="T2" fmla="*/ 0 w 1541"/>
              <a:gd name="T3" fmla="*/ 0 h 479"/>
              <a:gd name="T4" fmla="*/ 0 60000 65536"/>
              <a:gd name="T5" fmla="*/ 0 60000 65536"/>
              <a:gd name="T6" fmla="*/ 0 w 1541"/>
              <a:gd name="T7" fmla="*/ 0 h 479"/>
              <a:gd name="T8" fmla="*/ 1541 w 1541"/>
              <a:gd name="T9" fmla="*/ 479 h 4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41" h="479">
                <a:moveTo>
                  <a:pt x="1541" y="47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1588058" y="4118229"/>
            <a:ext cx="1746067" cy="1689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1588058" y="3796538"/>
            <a:ext cx="1854623" cy="1476028"/>
          </a:xfrm>
          <a:custGeom>
            <a:avLst/>
            <a:gdLst>
              <a:gd name="T0" fmla="*/ 0 w 971"/>
              <a:gd name="T1" fmla="*/ 4626 h 849"/>
              <a:gd name="T2" fmla="*/ 17757 w 971"/>
              <a:gd name="T3" fmla="*/ 0 h 849"/>
              <a:gd name="T4" fmla="*/ 0 60000 65536"/>
              <a:gd name="T5" fmla="*/ 0 60000 65536"/>
              <a:gd name="T6" fmla="*/ 0 w 971"/>
              <a:gd name="T7" fmla="*/ 0 h 849"/>
              <a:gd name="T8" fmla="*/ 971 w 971"/>
              <a:gd name="T9" fmla="*/ 849 h 8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1" h="849">
                <a:moveTo>
                  <a:pt x="0" y="849"/>
                </a:moveTo>
                <a:lnTo>
                  <a:pt x="97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1588058" y="3846379"/>
            <a:ext cx="1698929" cy="1186708"/>
          </a:xfrm>
          <a:custGeom>
            <a:avLst/>
            <a:gdLst>
              <a:gd name="T0" fmla="*/ 0 w 878"/>
              <a:gd name="T1" fmla="*/ 4485 h 646"/>
              <a:gd name="T2" fmla="*/ 16415 w 878"/>
              <a:gd name="T3" fmla="*/ 0 h 646"/>
              <a:gd name="T4" fmla="*/ 0 60000 65536"/>
              <a:gd name="T5" fmla="*/ 0 60000 65536"/>
              <a:gd name="T6" fmla="*/ 0 w 878"/>
              <a:gd name="T7" fmla="*/ 0 h 646"/>
              <a:gd name="T8" fmla="*/ 878 w 878"/>
              <a:gd name="T9" fmla="*/ 646 h 6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8" h="646">
                <a:moveTo>
                  <a:pt x="0" y="646"/>
                </a:moveTo>
                <a:lnTo>
                  <a:pt x="8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1588058" y="4048759"/>
            <a:ext cx="1214707" cy="7173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1660065" y="3714982"/>
            <a:ext cx="1522650" cy="542776"/>
          </a:xfrm>
          <a:custGeom>
            <a:avLst/>
            <a:gdLst>
              <a:gd name="T0" fmla="*/ 0 w 963"/>
              <a:gd name="T1" fmla="*/ 80 h 80"/>
              <a:gd name="T2" fmla="*/ 963 w 963"/>
              <a:gd name="T3" fmla="*/ 0 h 80"/>
              <a:gd name="T4" fmla="*/ 0 60000 65536"/>
              <a:gd name="T5" fmla="*/ 0 60000 65536"/>
              <a:gd name="T6" fmla="*/ 0 w 963"/>
              <a:gd name="T7" fmla="*/ 0 h 80"/>
              <a:gd name="T8" fmla="*/ 963 w 963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3" h="80">
                <a:moveTo>
                  <a:pt x="0" y="80"/>
                </a:moveTo>
                <a:lnTo>
                  <a:pt x="96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372034" y="2758652"/>
            <a:ext cx="1979231" cy="6739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1444042" y="2001223"/>
            <a:ext cx="1984356" cy="653522"/>
          </a:xfrm>
          <a:custGeom>
            <a:avLst/>
            <a:gdLst>
              <a:gd name="T0" fmla="*/ 0 w 1141"/>
              <a:gd name="T1" fmla="*/ 0 h 581"/>
              <a:gd name="T2" fmla="*/ 1141 w 1141"/>
              <a:gd name="T3" fmla="*/ 581 h 581"/>
              <a:gd name="T4" fmla="*/ 0 60000 65536"/>
              <a:gd name="T5" fmla="*/ 0 60000 65536"/>
              <a:gd name="T6" fmla="*/ 0 w 1141"/>
              <a:gd name="T7" fmla="*/ 0 h 581"/>
              <a:gd name="T8" fmla="*/ 1141 w 1141"/>
              <a:gd name="T9" fmla="*/ 581 h 5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41" h="581">
                <a:moveTo>
                  <a:pt x="0" y="0"/>
                </a:moveTo>
                <a:lnTo>
                  <a:pt x="1141" y="5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 flipH="1" flipV="1">
            <a:off x="1660064" y="4391597"/>
            <a:ext cx="1885458" cy="1929112"/>
          </a:xfrm>
          <a:custGeom>
            <a:avLst/>
            <a:gdLst>
              <a:gd name="T0" fmla="*/ 1 w 1871"/>
              <a:gd name="T1" fmla="*/ 0 h 74"/>
              <a:gd name="T2" fmla="*/ 0 w 1871"/>
              <a:gd name="T3" fmla="*/ 2147483647 h 74"/>
              <a:gd name="T4" fmla="*/ 0 60000 65536"/>
              <a:gd name="T5" fmla="*/ 0 60000 65536"/>
              <a:gd name="T6" fmla="*/ 0 w 1871"/>
              <a:gd name="T7" fmla="*/ 0 h 74"/>
              <a:gd name="T8" fmla="*/ 1871 w 1871"/>
              <a:gd name="T9" fmla="*/ 74 h 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71" h="74">
                <a:moveTo>
                  <a:pt x="1871" y="0"/>
                </a:move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9"/>
          <p:cNvSpPr>
            <a:spLocks/>
          </p:cNvSpPr>
          <p:nvPr/>
        </p:nvSpPr>
        <p:spPr bwMode="auto">
          <a:xfrm flipV="1">
            <a:off x="1732074" y="3639465"/>
            <a:ext cx="1296376" cy="342839"/>
          </a:xfrm>
          <a:custGeom>
            <a:avLst/>
            <a:gdLst>
              <a:gd name="T0" fmla="*/ 0 w 855"/>
              <a:gd name="T1" fmla="*/ 0 h 64"/>
              <a:gd name="T2" fmla="*/ 855 w 855"/>
              <a:gd name="T3" fmla="*/ 64 h 64"/>
              <a:gd name="T4" fmla="*/ 0 60000 65536"/>
              <a:gd name="T5" fmla="*/ 0 60000 65536"/>
              <a:gd name="T6" fmla="*/ 0 w 855"/>
              <a:gd name="T7" fmla="*/ 0 h 64"/>
              <a:gd name="T8" fmla="*/ 855 w 855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5" h="64">
                <a:moveTo>
                  <a:pt x="0" y="0"/>
                </a:moveTo>
                <a:lnTo>
                  <a:pt x="855" y="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V="1">
            <a:off x="1660064" y="3912825"/>
            <a:ext cx="1756907" cy="15790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31"/>
          <p:cNvSpPr>
            <a:spLocks/>
          </p:cNvSpPr>
          <p:nvPr/>
        </p:nvSpPr>
        <p:spPr bwMode="auto">
          <a:xfrm>
            <a:off x="1588058" y="3749720"/>
            <a:ext cx="1750351" cy="777188"/>
          </a:xfrm>
          <a:custGeom>
            <a:avLst/>
            <a:gdLst>
              <a:gd name="T0" fmla="*/ 0 w 1079"/>
              <a:gd name="T1" fmla="*/ 245 h 245"/>
              <a:gd name="T2" fmla="*/ 1079 w 1079"/>
              <a:gd name="T3" fmla="*/ 0 h 245"/>
              <a:gd name="T4" fmla="*/ 0 60000 65536"/>
              <a:gd name="T5" fmla="*/ 0 60000 65536"/>
              <a:gd name="T6" fmla="*/ 0 w 1079"/>
              <a:gd name="T7" fmla="*/ 0 h 245"/>
              <a:gd name="T8" fmla="*/ 1079 w 1079"/>
              <a:gd name="T9" fmla="*/ 245 h 2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9" h="245">
                <a:moveTo>
                  <a:pt x="0" y="245"/>
                </a:moveTo>
                <a:lnTo>
                  <a:pt x="107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62" descr="インドネシ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08" y="6215490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3" descr="シンガポール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08" y="5960684"/>
            <a:ext cx="288000" cy="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4" descr="スリランカ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008" y="4678399"/>
            <a:ext cx="288000" cy="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5" descr="ネパール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008" y="3342100"/>
            <a:ext cx="288000" cy="31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6" descr="バングラ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008" y="3922083"/>
            <a:ext cx="288000" cy="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9" descr="ベトナム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008" y="5196703"/>
            <a:ext cx="288000" cy="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0" descr="マレー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008" y="5703683"/>
            <a:ext cx="288000" cy="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1" descr="韓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008" y="2405147"/>
            <a:ext cx="288000" cy="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2" descr="中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008" y="2660852"/>
            <a:ext cx="288000" cy="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3" descr="帯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008" y="4938436"/>
            <a:ext cx="288000" cy="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蒙古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008" y="2152804"/>
            <a:ext cx="288000" cy="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5" descr="ロシア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008" y="1880593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008" y="5450554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008" y="4421388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2107364" y="3051567"/>
            <a:ext cx="1496653" cy="6120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1444042" y="3280712"/>
            <a:ext cx="2160240" cy="4189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D:\【平成25年度】\予算臨時\クラウド\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008" y="3691168"/>
            <a:ext cx="288000" cy="192240"/>
          </a:xfrm>
          <a:prstGeom prst="rect">
            <a:avLst/>
          </a:prstGeom>
          <a:noFill/>
        </p:spPr>
      </p:pic>
      <p:sp>
        <p:nvSpPr>
          <p:cNvPr id="43" name="Freeform 15"/>
          <p:cNvSpPr>
            <a:spLocks/>
          </p:cNvSpPr>
          <p:nvPr/>
        </p:nvSpPr>
        <p:spPr bwMode="auto">
          <a:xfrm>
            <a:off x="1516050" y="3577119"/>
            <a:ext cx="1537019" cy="172601"/>
          </a:xfrm>
          <a:custGeom>
            <a:avLst/>
            <a:gdLst>
              <a:gd name="T0" fmla="*/ 0 w 610"/>
              <a:gd name="T1" fmla="*/ 213210970 h 84"/>
              <a:gd name="T2" fmla="*/ 12335 w 610"/>
              <a:gd name="T3" fmla="*/ 0 h 84"/>
              <a:gd name="T4" fmla="*/ 0 60000 65536"/>
              <a:gd name="T5" fmla="*/ 0 60000 65536"/>
              <a:gd name="T6" fmla="*/ 0 w 610"/>
              <a:gd name="T7" fmla="*/ 0 h 84"/>
              <a:gd name="T8" fmla="*/ 610 w 610"/>
              <a:gd name="T9" fmla="*/ 84 h 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0" h="84">
                <a:moveTo>
                  <a:pt x="0" y="84"/>
                </a:moveTo>
                <a:lnTo>
                  <a:pt x="6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http://www.mofa.go.jp/mofaj/files/000011376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8" y="4183447"/>
            <a:ext cx="288000" cy="1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線コネクタ 44"/>
          <p:cNvCxnSpPr/>
          <p:nvPr/>
        </p:nvCxnSpPr>
        <p:spPr>
          <a:xfrm>
            <a:off x="1372034" y="3501431"/>
            <a:ext cx="1512168" cy="21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 Box 81"/>
          <p:cNvSpPr txBox="1">
            <a:spLocks noChangeArrowheads="1"/>
          </p:cNvSpPr>
          <p:nvPr/>
        </p:nvSpPr>
        <p:spPr bwMode="auto">
          <a:xfrm>
            <a:off x="6588224" y="1782497"/>
            <a:ext cx="166141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Brunei</a:t>
            </a:r>
            <a:endParaRPr lang="ja-JP" alt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Palau</a:t>
            </a:r>
            <a:endParaRPr lang="en-US" altLang="ja-JP" sz="1200" b="1" dirty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Timor-Leste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Micronesia</a:t>
            </a:r>
            <a:endParaRPr lang="ja-JP" altLang="en-US" sz="1200" b="1" dirty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Papua New Guinea</a:t>
            </a:r>
            <a:endParaRPr lang="ja-JP" altLang="en-US" sz="1200" b="1" dirty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Hawaii (USA)</a:t>
            </a:r>
            <a:endParaRPr lang="ja-JP" alt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Solomon Islands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Kiribati</a:t>
            </a:r>
            <a:endParaRPr lang="ja-JP" altLang="en-US" sz="1200" b="1" dirty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Tuvalu</a:t>
            </a:r>
            <a:endParaRPr lang="ja-JP" altLang="en-US" sz="1200" b="1" dirty="0">
              <a:solidFill>
                <a:schemeClr val="tx2"/>
              </a:solidFill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Fiji</a:t>
            </a: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Samoa</a:t>
            </a:r>
            <a:endParaRPr lang="en-US" altLang="ja-JP" sz="1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Islands</a:t>
            </a:r>
            <a:endParaRPr lang="ja-JP" altLang="en-US" sz="12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Tonga</a:t>
            </a:r>
            <a:endParaRPr lang="ja-JP" alt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Vanuatu</a:t>
            </a:r>
            <a:endParaRPr lang="ja-JP" altLang="en-US" sz="1200" b="1" dirty="0">
              <a:solidFill>
                <a:schemeClr val="tx2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GB" altLang="ja-JP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Caledonia (Fr.)</a:t>
            </a:r>
            <a:endParaRPr lang="ja-JP" altLang="en-US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ja-JP" alt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Zealand</a:t>
            </a:r>
            <a:endParaRPr lang="ja-JP" alt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 flipH="1">
            <a:off x="5965927" y="3523284"/>
            <a:ext cx="622295" cy="2152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H="1">
            <a:off x="3850488" y="2003524"/>
            <a:ext cx="2737736" cy="1777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23"/>
          <p:cNvSpPr>
            <a:spLocks/>
          </p:cNvSpPr>
          <p:nvPr/>
        </p:nvSpPr>
        <p:spPr bwMode="auto">
          <a:xfrm flipV="1">
            <a:off x="5410287" y="4258270"/>
            <a:ext cx="1177937" cy="99464"/>
          </a:xfrm>
          <a:custGeom>
            <a:avLst/>
            <a:gdLst>
              <a:gd name="T0" fmla="*/ 18 w 1221"/>
              <a:gd name="T1" fmla="*/ 2 h 58"/>
              <a:gd name="T2" fmla="*/ 0 w 1221"/>
              <a:gd name="T3" fmla="*/ 0 h 58"/>
              <a:gd name="T4" fmla="*/ 0 60000 65536"/>
              <a:gd name="T5" fmla="*/ 0 60000 65536"/>
              <a:gd name="T6" fmla="*/ 0 w 1221"/>
              <a:gd name="T7" fmla="*/ 0 h 58"/>
              <a:gd name="T8" fmla="*/ 1221 w 1221"/>
              <a:gd name="T9" fmla="*/ 58 h 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1" h="58">
                <a:moveTo>
                  <a:pt x="1221" y="5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24"/>
          <p:cNvSpPr>
            <a:spLocks/>
          </p:cNvSpPr>
          <p:nvPr/>
        </p:nvSpPr>
        <p:spPr bwMode="auto">
          <a:xfrm flipV="1">
            <a:off x="4373280" y="3249555"/>
            <a:ext cx="2214944" cy="1040212"/>
          </a:xfrm>
          <a:custGeom>
            <a:avLst/>
            <a:gdLst>
              <a:gd name="T0" fmla="*/ 0 w 1453"/>
              <a:gd name="T1" fmla="*/ 0 h 236"/>
              <a:gd name="T2" fmla="*/ 16795 w 1453"/>
              <a:gd name="T3" fmla="*/ 2147483647 h 236"/>
              <a:gd name="T4" fmla="*/ 0 60000 65536"/>
              <a:gd name="T5" fmla="*/ 0 60000 65536"/>
              <a:gd name="T6" fmla="*/ 0 w 1453"/>
              <a:gd name="T7" fmla="*/ 0 h 236"/>
              <a:gd name="T8" fmla="*/ 1453 w 1453"/>
              <a:gd name="T9" fmla="*/ 236 h 2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53" h="236">
                <a:moveTo>
                  <a:pt x="0" y="0"/>
                </a:moveTo>
                <a:lnTo>
                  <a:pt x="1453" y="2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 flipH="1" flipV="1">
            <a:off x="4988912" y="4588810"/>
            <a:ext cx="1599312" cy="8627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26"/>
          <p:cNvSpPr>
            <a:spLocks/>
          </p:cNvSpPr>
          <p:nvPr/>
        </p:nvSpPr>
        <p:spPr bwMode="auto">
          <a:xfrm flipV="1">
            <a:off x="5304065" y="4506319"/>
            <a:ext cx="1284157" cy="82487"/>
          </a:xfrm>
          <a:custGeom>
            <a:avLst/>
            <a:gdLst>
              <a:gd name="T0" fmla="*/ 8562 w 920"/>
              <a:gd name="T1" fmla="*/ 1703437308 h 126"/>
              <a:gd name="T2" fmla="*/ 0 w 920"/>
              <a:gd name="T3" fmla="*/ 0 h 126"/>
              <a:gd name="T4" fmla="*/ 0 60000 65536"/>
              <a:gd name="T5" fmla="*/ 0 60000 65536"/>
              <a:gd name="T6" fmla="*/ 0 w 920"/>
              <a:gd name="T7" fmla="*/ 0 h 126"/>
              <a:gd name="T8" fmla="*/ 920 w 920"/>
              <a:gd name="T9" fmla="*/ 126 h 1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0" h="126">
                <a:moveTo>
                  <a:pt x="920" y="12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 flipH="1" flipV="1">
            <a:off x="4503261" y="4838011"/>
            <a:ext cx="2084964" cy="1130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H="1" flipV="1">
            <a:off x="5086044" y="5316779"/>
            <a:ext cx="1502181" cy="896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33"/>
          <p:cNvSpPr>
            <a:spLocks/>
          </p:cNvSpPr>
          <p:nvPr/>
        </p:nvSpPr>
        <p:spPr bwMode="auto">
          <a:xfrm>
            <a:off x="4684666" y="2991543"/>
            <a:ext cx="1903557" cy="956895"/>
          </a:xfrm>
          <a:custGeom>
            <a:avLst/>
            <a:gdLst>
              <a:gd name="T0" fmla="*/ 1556 w 1454"/>
              <a:gd name="T1" fmla="*/ 0 h 765"/>
              <a:gd name="T2" fmla="*/ 0 w 1454"/>
              <a:gd name="T3" fmla="*/ 5939 h 765"/>
              <a:gd name="T4" fmla="*/ 0 60000 65536"/>
              <a:gd name="T5" fmla="*/ 0 60000 65536"/>
              <a:gd name="T6" fmla="*/ 0 w 1454"/>
              <a:gd name="T7" fmla="*/ 0 h 765"/>
              <a:gd name="T8" fmla="*/ 1454 w 1454"/>
              <a:gd name="T9" fmla="*/ 765 h 7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54" h="765">
                <a:moveTo>
                  <a:pt x="1454" y="0"/>
                </a:moveTo>
                <a:lnTo>
                  <a:pt x="0" y="76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 flipH="1">
            <a:off x="5604544" y="3999354"/>
            <a:ext cx="983678" cy="152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 flipH="1">
            <a:off x="4761793" y="3769660"/>
            <a:ext cx="1826429" cy="5880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e 37"/>
          <p:cNvSpPr>
            <a:spLocks noChangeShapeType="1"/>
          </p:cNvSpPr>
          <p:nvPr/>
        </p:nvSpPr>
        <p:spPr bwMode="auto">
          <a:xfrm flipH="1" flipV="1">
            <a:off x="5721154" y="4614335"/>
            <a:ext cx="867068" cy="1188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 flipH="1" flipV="1">
            <a:off x="5474563" y="4768536"/>
            <a:ext cx="1113661" cy="44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39"/>
          <p:cNvSpPr>
            <a:spLocks/>
          </p:cNvSpPr>
          <p:nvPr/>
        </p:nvSpPr>
        <p:spPr bwMode="auto">
          <a:xfrm>
            <a:off x="4993199" y="4732292"/>
            <a:ext cx="1595026" cy="1005954"/>
          </a:xfrm>
          <a:custGeom>
            <a:avLst/>
            <a:gdLst>
              <a:gd name="T0" fmla="*/ 1244 w 1244"/>
              <a:gd name="T1" fmla="*/ 7669 h 690"/>
              <a:gd name="T2" fmla="*/ 0 w 1244"/>
              <a:gd name="T3" fmla="*/ 0 h 690"/>
              <a:gd name="T4" fmla="*/ 0 60000 65536"/>
              <a:gd name="T5" fmla="*/ 0 60000 65536"/>
              <a:gd name="T6" fmla="*/ 0 w 1244"/>
              <a:gd name="T7" fmla="*/ 0 h 690"/>
              <a:gd name="T8" fmla="*/ 1244 w 1244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44" h="690">
                <a:moveTo>
                  <a:pt x="1244" y="69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41" descr="ソロモン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19442" y="3624625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2" descr="ニューギニア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19442" y="3126265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3" descr="バヌアツ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119442" y="5421263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4" descr="フィジー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19442" y="4393116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45" descr="フィリピン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119442" y="1870582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46" descr="豪州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119442" y="5924512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48" descr="ニュージーランド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119442" y="6174120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49" descr="USA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119442" y="3375691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119442" y="2857912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119442" y="4652249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119442" y="5160510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119442" y="4126123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6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119442" y="3880209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5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119442" y="5667873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58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119442" y="2605809"/>
            <a:ext cx="288000" cy="2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Freeform 59"/>
          <p:cNvSpPr>
            <a:spLocks/>
          </p:cNvSpPr>
          <p:nvPr/>
        </p:nvSpPr>
        <p:spPr bwMode="auto">
          <a:xfrm flipV="1">
            <a:off x="3926195" y="2724786"/>
            <a:ext cx="2662028" cy="1682561"/>
          </a:xfrm>
          <a:custGeom>
            <a:avLst/>
            <a:gdLst>
              <a:gd name="T0" fmla="*/ 1992 w 1992"/>
              <a:gd name="T1" fmla="*/ 112 h 112"/>
              <a:gd name="T2" fmla="*/ 0 w 1992"/>
              <a:gd name="T3" fmla="*/ 0 h 112"/>
              <a:gd name="T4" fmla="*/ 0 60000 65536"/>
              <a:gd name="T5" fmla="*/ 0 60000 65536"/>
              <a:gd name="T6" fmla="*/ 0 w 1992"/>
              <a:gd name="T7" fmla="*/ 0 h 112"/>
              <a:gd name="T8" fmla="*/ 1992 w 1992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92" h="112">
                <a:moveTo>
                  <a:pt x="1992" y="11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3" descr="D:\【平成25年度】\予算臨時\クラウド\A5AFA5C3A5AFBDF4C5E7B9F1B4FA.gif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119442" y="4915432"/>
            <a:ext cx="288000" cy="192640"/>
          </a:xfrm>
          <a:prstGeom prst="rect">
            <a:avLst/>
          </a:prstGeom>
          <a:noFill/>
        </p:spPr>
      </p:pic>
      <p:sp>
        <p:nvSpPr>
          <p:cNvPr id="98" name="Line 38"/>
          <p:cNvSpPr>
            <a:spLocks noChangeShapeType="1"/>
          </p:cNvSpPr>
          <p:nvPr/>
        </p:nvSpPr>
        <p:spPr bwMode="auto">
          <a:xfrm flipH="1" flipV="1">
            <a:off x="5893542" y="4839394"/>
            <a:ext cx="694680" cy="123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2" descr="D:\【平成25年度】\予算臨時\クラウド\58040018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119442" y="2129501"/>
            <a:ext cx="288000" cy="192000"/>
          </a:xfrm>
          <a:prstGeom prst="rect">
            <a:avLst/>
          </a:prstGeom>
          <a:noFill/>
        </p:spPr>
      </p:pic>
      <p:sp>
        <p:nvSpPr>
          <p:cNvPr id="100" name="Line 21"/>
          <p:cNvSpPr>
            <a:spLocks noChangeShapeType="1"/>
          </p:cNvSpPr>
          <p:nvPr/>
        </p:nvSpPr>
        <p:spPr bwMode="auto">
          <a:xfrm flipH="1">
            <a:off x="3661295" y="2248682"/>
            <a:ext cx="2926929" cy="1794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Line 21"/>
          <p:cNvSpPr>
            <a:spLocks noChangeShapeType="1"/>
          </p:cNvSpPr>
          <p:nvPr/>
        </p:nvSpPr>
        <p:spPr bwMode="auto">
          <a:xfrm flipH="1">
            <a:off x="4165350" y="2473272"/>
            <a:ext cx="2422873" cy="1552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2" descr="パラオの国旗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42" y="2380380"/>
            <a:ext cx="288000" cy="1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0105" y="958381"/>
            <a:ext cx="526216" cy="6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雲 116"/>
          <p:cNvSpPr/>
          <p:nvPr/>
        </p:nvSpPr>
        <p:spPr>
          <a:xfrm>
            <a:off x="3681965" y="986322"/>
            <a:ext cx="761251" cy="54473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角丸四角形 117"/>
          <p:cNvSpPr/>
          <p:nvPr/>
        </p:nvSpPr>
        <p:spPr>
          <a:xfrm>
            <a:off x="3537949" y="720445"/>
            <a:ext cx="3174579" cy="1041125"/>
          </a:xfrm>
          <a:prstGeom prst="roundRect">
            <a:avLst>
              <a:gd name="adj" fmla="val 8259"/>
            </a:avLst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443215" y="809904"/>
            <a:ext cx="2440655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HimawariCloud</a:t>
            </a:r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accounts</a:t>
            </a:r>
          </a:p>
          <a:p>
            <a:endParaRPr lang="en-US" altLang="ja-JP" sz="400" dirty="0" smtClean="0"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dirty="0" smtClean="0"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sz="1400" b="1" dirty="0" smtClean="0"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ja-JP" sz="1400" dirty="0" smtClean="0"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users </a:t>
            </a:r>
          </a:p>
          <a:p>
            <a:r>
              <a:rPr lang="en-US" altLang="ja-JP" sz="1050" dirty="0" smtClean="0"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</a:p>
          <a:p>
            <a:r>
              <a:rPr lang="ja-JP" altLang="en-US" sz="1050" dirty="0"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050" dirty="0" smtClean="0"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NOAA/NESDIS  and EUMETSAT</a:t>
            </a:r>
            <a:endParaRPr lang="en-US" altLang="ja-JP" sz="1000" dirty="0" smtClean="0"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1108987" y="1223281"/>
            <a:ext cx="116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644008" y="6279123"/>
            <a:ext cx="1872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(As of 1 October</a:t>
            </a:r>
            <a:r>
              <a:rPr kumimoji="1" lang="ja-JP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2019)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0" name="直線コネクタ 149"/>
          <p:cNvCxnSpPr/>
          <p:nvPr/>
        </p:nvCxnSpPr>
        <p:spPr>
          <a:xfrm flipV="1">
            <a:off x="1660065" y="4152332"/>
            <a:ext cx="1732421" cy="18878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1872866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雲 152"/>
          <p:cNvSpPr/>
          <p:nvPr/>
        </p:nvSpPr>
        <p:spPr>
          <a:xfrm>
            <a:off x="283675" y="1900851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4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2397620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雲 154"/>
          <p:cNvSpPr/>
          <p:nvPr/>
        </p:nvSpPr>
        <p:spPr>
          <a:xfrm>
            <a:off x="283675" y="2425605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雲 155"/>
          <p:cNvSpPr/>
          <p:nvPr/>
        </p:nvSpPr>
        <p:spPr>
          <a:xfrm>
            <a:off x="283675" y="2925641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雲 156"/>
          <p:cNvSpPr/>
          <p:nvPr/>
        </p:nvSpPr>
        <p:spPr>
          <a:xfrm>
            <a:off x="283675" y="3942541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雲 157"/>
          <p:cNvSpPr/>
          <p:nvPr/>
        </p:nvSpPr>
        <p:spPr>
          <a:xfrm>
            <a:off x="283675" y="3168326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雲 158"/>
          <p:cNvSpPr/>
          <p:nvPr/>
        </p:nvSpPr>
        <p:spPr>
          <a:xfrm>
            <a:off x="283675" y="2681310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雲 159"/>
          <p:cNvSpPr/>
          <p:nvPr/>
        </p:nvSpPr>
        <p:spPr>
          <a:xfrm>
            <a:off x="283675" y="4198229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雲 161"/>
          <p:cNvSpPr/>
          <p:nvPr/>
        </p:nvSpPr>
        <p:spPr>
          <a:xfrm>
            <a:off x="283675" y="4958894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雲 162"/>
          <p:cNvSpPr/>
          <p:nvPr/>
        </p:nvSpPr>
        <p:spPr>
          <a:xfrm>
            <a:off x="283675" y="5217161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雲 163"/>
          <p:cNvSpPr/>
          <p:nvPr/>
        </p:nvSpPr>
        <p:spPr>
          <a:xfrm>
            <a:off x="283675" y="5470812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5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5696156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雲 165"/>
          <p:cNvSpPr/>
          <p:nvPr/>
        </p:nvSpPr>
        <p:spPr>
          <a:xfrm>
            <a:off x="283675" y="5724141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7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5953157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雲 167"/>
          <p:cNvSpPr/>
          <p:nvPr/>
        </p:nvSpPr>
        <p:spPr>
          <a:xfrm>
            <a:off x="283675" y="5981142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6207763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雲 169"/>
          <p:cNvSpPr/>
          <p:nvPr/>
        </p:nvSpPr>
        <p:spPr>
          <a:xfrm>
            <a:off x="283675" y="6235748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2897656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雲 172"/>
          <p:cNvSpPr/>
          <p:nvPr/>
        </p:nvSpPr>
        <p:spPr>
          <a:xfrm>
            <a:off x="283675" y="2173262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3140341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2145277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3388480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3677657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3914556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4170244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4930909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5189176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5442827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6166393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雲 183"/>
          <p:cNvSpPr/>
          <p:nvPr/>
        </p:nvSpPr>
        <p:spPr>
          <a:xfrm>
            <a:off x="8681976" y="6194378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5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5916785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雲 185"/>
          <p:cNvSpPr/>
          <p:nvPr/>
        </p:nvSpPr>
        <p:spPr>
          <a:xfrm>
            <a:off x="8681976" y="5944770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7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5660146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雲 187"/>
          <p:cNvSpPr/>
          <p:nvPr/>
        </p:nvSpPr>
        <p:spPr>
          <a:xfrm>
            <a:off x="8681976" y="5688131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雲 188"/>
          <p:cNvSpPr/>
          <p:nvPr/>
        </p:nvSpPr>
        <p:spPr>
          <a:xfrm>
            <a:off x="8681976" y="4672507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雲 189"/>
          <p:cNvSpPr/>
          <p:nvPr/>
        </p:nvSpPr>
        <p:spPr>
          <a:xfrm>
            <a:off x="8681976" y="4413374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1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3367964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雲 191"/>
          <p:cNvSpPr/>
          <p:nvPr/>
        </p:nvSpPr>
        <p:spPr>
          <a:xfrm>
            <a:off x="8681976" y="2143855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3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1862855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雲 193"/>
          <p:cNvSpPr/>
          <p:nvPr/>
        </p:nvSpPr>
        <p:spPr>
          <a:xfrm>
            <a:off x="8681976" y="1890840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6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2360605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2850185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3118538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3616898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3872482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4118396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4385389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5152783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3459" y="5413536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角丸四角形 206"/>
          <p:cNvSpPr/>
          <p:nvPr/>
        </p:nvSpPr>
        <p:spPr>
          <a:xfrm>
            <a:off x="6855601" y="728972"/>
            <a:ext cx="2175561" cy="1016208"/>
          </a:xfrm>
          <a:prstGeom prst="roundRect">
            <a:avLst>
              <a:gd name="adj" fmla="val 8259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7174344" y="809905"/>
            <a:ext cx="1799104" cy="102335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service</a:t>
            </a:r>
            <a:r>
              <a:rPr lang="ja-JP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</a:p>
          <a:p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1"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</a:p>
          <a:p>
            <a:pPr marL="47625" indent="-38100"/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including</a:t>
            </a: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7625" indent="-38100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Timor-Leste</a:t>
            </a: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marL="47625" indent="-38100"/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Cook Islands</a:t>
            </a:r>
          </a:p>
          <a:p>
            <a:endParaRPr lang="en-US" altLang="ja-JP" sz="400" dirty="0" smtClean="0">
              <a:uFill>
                <a:solidFill>
                  <a:srgbClr val="0070C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" name="図 20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71" y="1034386"/>
            <a:ext cx="580946" cy="467591"/>
          </a:xfrm>
          <a:prstGeom prst="rect">
            <a:avLst/>
          </a:prstGeom>
        </p:spPr>
      </p:pic>
      <p:pic>
        <p:nvPicPr>
          <p:cNvPr id="216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55" y="4413661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2812" y="4643997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34" descr="C:\Users\0051747\Desktop\PNG\Icon_PNG\Icon_101-118_png\103_antenna_b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350" y="4668751"/>
            <a:ext cx="184807" cy="2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タイトル 1"/>
          <p:cNvSpPr txBox="1">
            <a:spLocks/>
          </p:cNvSpPr>
          <p:nvPr/>
        </p:nvSpPr>
        <p:spPr bwMode="auto">
          <a:xfrm>
            <a:off x="-9676" y="4505"/>
            <a:ext cx="9144000" cy="61108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b="1" dirty="0" smtClean="0">
                <a:solidFill>
                  <a:schemeClr val="bg1"/>
                </a:solidFill>
              </a:rPr>
              <a:t>Himawari NMHSs Users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sp>
        <p:nvSpPr>
          <p:cNvPr id="146" name="雲 145"/>
          <p:cNvSpPr/>
          <p:nvPr/>
        </p:nvSpPr>
        <p:spPr>
          <a:xfrm>
            <a:off x="292022" y="3729519"/>
            <a:ext cx="185455" cy="163293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266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-9676" y="4505"/>
            <a:ext cx="9144000" cy="61108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b="1" dirty="0" smtClean="0">
                <a:solidFill>
                  <a:schemeClr val="bg1"/>
                </a:solidFill>
              </a:rPr>
              <a:t>HimawariCast Dissemination data volume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42336" y="567416"/>
            <a:ext cx="9044157" cy="6157234"/>
            <a:chOff x="142336" y="567416"/>
            <a:chExt cx="9044157" cy="615723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336" y="909918"/>
              <a:ext cx="8896889" cy="5814732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462781" y="4123640"/>
              <a:ext cx="1091837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HRIT data</a:t>
              </a:r>
              <a:endParaRPr kumimoji="1" lang="ja-JP" altLang="en-US" dirty="0"/>
            </a:p>
          </p:txBody>
        </p:sp>
        <p:sp>
          <p:nvSpPr>
            <p:cNvPr id="8" name="右矢印 7"/>
            <p:cNvSpPr/>
            <p:nvPr/>
          </p:nvSpPr>
          <p:spPr>
            <a:xfrm rot="5400000">
              <a:off x="1966912" y="5488784"/>
              <a:ext cx="657225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197324" y="5309952"/>
              <a:ext cx="104535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LRIT data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056089" y="3661975"/>
              <a:ext cx="2259236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High-Res Band 7 data during night time</a:t>
              </a:r>
              <a:endParaRPr kumimoji="1" lang="ja-JP" altLang="en-US" dirty="0"/>
            </a:p>
          </p:txBody>
        </p:sp>
        <p:cxnSp>
          <p:nvCxnSpPr>
            <p:cNvPr id="11" name="直線コネクタ 10"/>
            <p:cNvCxnSpPr/>
            <p:nvPr/>
          </p:nvCxnSpPr>
          <p:spPr>
            <a:xfrm flipV="1">
              <a:off x="906687" y="1929648"/>
              <a:ext cx="7827738" cy="3273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右矢印 12"/>
            <p:cNvSpPr/>
            <p:nvPr/>
          </p:nvSpPr>
          <p:spPr>
            <a:xfrm rot="5400000" flipH="1">
              <a:off x="2071000" y="2126531"/>
              <a:ext cx="633648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452823" y="2449189"/>
              <a:ext cx="112550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NWP data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103879" y="6355318"/>
              <a:ext cx="563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UTC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42336" y="567416"/>
              <a:ext cx="14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[KB / 10 min]</a:t>
              </a:r>
              <a:endParaRPr kumimoji="1" lang="ja-JP" altLang="en-US" dirty="0"/>
            </a:p>
          </p:txBody>
        </p:sp>
        <p:cxnSp>
          <p:nvCxnSpPr>
            <p:cNvPr id="19" name="直線コネクタ 18"/>
            <p:cNvCxnSpPr/>
            <p:nvPr/>
          </p:nvCxnSpPr>
          <p:spPr>
            <a:xfrm flipV="1">
              <a:off x="906687" y="1296542"/>
              <a:ext cx="8132538" cy="3758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4076713" y="2120239"/>
              <a:ext cx="341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Current official dissemination limit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038609" y="1472133"/>
              <a:ext cx="5147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New official limit after the update of ground system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H="1" flipV="1">
              <a:off x="3857625" y="1999251"/>
              <a:ext cx="219088" cy="25746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H="1" flipV="1">
              <a:off x="3781417" y="1384541"/>
              <a:ext cx="219088" cy="25746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942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444</Words>
  <Application>Microsoft Office PowerPoint</Application>
  <PresentationFormat>On-screen Show (4:3)</PresentationFormat>
  <Paragraphs>121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Wingdings</vt:lpstr>
      <vt:lpstr>游ゴシック</vt:lpstr>
      <vt:lpstr>游ゴシック Light</vt:lpstr>
      <vt:lpstr>Office テーマ</vt:lpstr>
      <vt:lpstr>Himawari Data distribution/dissemination services</vt:lpstr>
      <vt:lpstr>PowerPoint Presentation</vt:lpstr>
      <vt:lpstr>PowerPoint Presentation</vt:lpstr>
      <vt:lpstr>PowerPoint Presentation</vt:lpstr>
      <vt:lpstr>PowerPoint Presentation</vt:lpstr>
      <vt:lpstr>Back up</vt:lpstr>
      <vt:lpstr>PowerPoint Presentation</vt:lpstr>
    </vt:vector>
  </TitlesOfParts>
  <Company>気象庁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気象庁2279</dc:creator>
  <cp:lastModifiedBy>Bodo Zeschke</cp:lastModifiedBy>
  <cp:revision>14</cp:revision>
  <dcterms:created xsi:type="dcterms:W3CDTF">2019-11-24T02:04:50Z</dcterms:created>
  <dcterms:modified xsi:type="dcterms:W3CDTF">2019-11-29T08:20:58Z</dcterms:modified>
</cp:coreProperties>
</file>